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notesMasterIdLst>
    <p:notesMasterId r:id="rId44"/>
  </p:notesMasterIdLst>
  <p:handoutMasterIdLst>
    <p:handoutMasterId r:id="rId45"/>
  </p:handoutMasterIdLst>
  <p:sldIdLst>
    <p:sldId id="272" r:id="rId5"/>
    <p:sldId id="289" r:id="rId6"/>
    <p:sldId id="290" r:id="rId7"/>
    <p:sldId id="292" r:id="rId8"/>
    <p:sldId id="377" r:id="rId9"/>
    <p:sldId id="378" r:id="rId10"/>
    <p:sldId id="291" r:id="rId11"/>
    <p:sldId id="309" r:id="rId12"/>
    <p:sldId id="268" r:id="rId13"/>
    <p:sldId id="293" r:id="rId14"/>
    <p:sldId id="310" r:id="rId15"/>
    <p:sldId id="376" r:id="rId16"/>
    <p:sldId id="336" r:id="rId17"/>
    <p:sldId id="337" r:id="rId18"/>
    <p:sldId id="379" r:id="rId19"/>
    <p:sldId id="313" r:id="rId20"/>
    <p:sldId id="358" r:id="rId21"/>
    <p:sldId id="380" r:id="rId22"/>
    <p:sldId id="359" r:id="rId23"/>
    <p:sldId id="367" r:id="rId24"/>
    <p:sldId id="361" r:id="rId25"/>
    <p:sldId id="362" r:id="rId26"/>
    <p:sldId id="368" r:id="rId27"/>
    <p:sldId id="364" r:id="rId28"/>
    <p:sldId id="325" r:id="rId29"/>
    <p:sldId id="381" r:id="rId30"/>
    <p:sldId id="365" r:id="rId31"/>
    <p:sldId id="366" r:id="rId32"/>
    <p:sldId id="303" r:id="rId33"/>
    <p:sldId id="302" r:id="rId34"/>
    <p:sldId id="369" r:id="rId35"/>
    <p:sldId id="304" r:id="rId36"/>
    <p:sldId id="324" r:id="rId37"/>
    <p:sldId id="370" r:id="rId38"/>
    <p:sldId id="372" r:id="rId39"/>
    <p:sldId id="373" r:id="rId40"/>
    <p:sldId id="374" r:id="rId41"/>
    <p:sldId id="301" r:id="rId42"/>
    <p:sldId id="280" r:id="rId43"/>
  </p:sldIdLst>
  <p:sldSz cx="12188825" cy="6858000"/>
  <p:notesSz cx="6735763" cy="9866313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7E39"/>
    <a:srgbClr val="00CC66"/>
    <a:srgbClr val="CC0000"/>
    <a:srgbClr val="FF3300"/>
    <a:srgbClr val="FFFF66"/>
    <a:srgbClr val="43FFFF"/>
    <a:srgbClr val="FFCC00"/>
    <a:srgbClr val="33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2" autoAdjust="0"/>
    <p:restoredTop sz="94687" autoAdjust="0"/>
  </p:normalViewPr>
  <p:slideViewPr>
    <p:cSldViewPr>
      <p:cViewPr varScale="1">
        <p:scale>
          <a:sx n="80" d="100"/>
          <a:sy n="80" d="100"/>
        </p:scale>
        <p:origin x="-114" y="-72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668793679186676E-2"/>
          <c:y val="0.11119711965032805"/>
          <c:w val="0.6953144398373946"/>
          <c:h val="0.7815398745649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проверок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814655494062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17315353967846E-3"/>
                  <c:y val="0.11668444085698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 2022 год</c:v>
                </c:pt>
                <c:pt idx="1">
                  <c:v> 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356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5173888"/>
        <c:axId val="68819136"/>
      </c:barChart>
      <c:catAx>
        <c:axId val="11517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819136"/>
        <c:crosses val="autoZero"/>
        <c:auto val="1"/>
        <c:lblAlgn val="ctr"/>
        <c:lblOffset val="100"/>
        <c:noMultiLvlLbl val="1"/>
      </c:catAx>
      <c:valAx>
        <c:axId val="6881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173888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должников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7.3551946061906218E-3"/>
                  <c:y val="0.10530059296850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5865767698437E-3"/>
                  <c:y val="0.11668444085698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</c:v>
                </c:pt>
                <c:pt idx="1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Организации-банкроты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109618902184435E-3"/>
                  <c:y val="0.10346998481650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85626143209857E-2"/>
                  <c:y val="9.4063622560456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12736"/>
        <c:axId val="153472384"/>
      </c:barChart>
      <c:catAx>
        <c:axId val="3141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53472384"/>
        <c:crossesAt val="0"/>
        <c:auto val="1"/>
        <c:lblAlgn val="ctr"/>
        <c:lblOffset val="100"/>
        <c:noMultiLvlLbl val="0"/>
      </c:catAx>
      <c:valAx>
        <c:axId val="153472384"/>
        <c:scaling>
          <c:orientation val="minMax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crossAx val="31412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887628335886364"/>
          <c:y val="1.60131947144761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2258657676984371E-2"/>
          <c:y val="4.6434076769247858E-2"/>
          <c:w val="0.7702464753241105"/>
          <c:h val="0.91941433590712141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Картина задолженности по заработной плате в Московской области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0.1216151610394544"/>
                  <c:y val="6.26351201217882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701 737 880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886583390375979"/>
                  <c:y val="6.21254169957091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Сумма долга</c:v>
                </c:pt>
                <c:pt idx="1">
                  <c:v>Количество организаций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\ &quot;₽&quot;">
                  <c:v>701737880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>
        <c:manualLayout>
          <c:xMode val="edge"/>
          <c:yMode val="edge"/>
          <c:x val="0.79234160293494293"/>
          <c:y val="0.32851883644872792"/>
          <c:w val="0.20083119804172278"/>
          <c:h val="0.295673310604377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Сумма, млн.руб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7.3551946061906218E-3"/>
                  <c:y val="0.10530059296850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5865767698437E-3"/>
                  <c:y val="0.11668444085698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515.1</c:v>
                </c:pt>
                <c:pt idx="1">
                  <c:v>1177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Колиичество восстановленных прав, тыс.чел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054809451092217E-3"/>
                  <c:y val="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219237804368869E-3"/>
                  <c:y val="-4.7033662926341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16.123999999999999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01312"/>
        <c:axId val="153476416"/>
      </c:barChart>
      <c:catAx>
        <c:axId val="31501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53476416"/>
        <c:crossesAt val="0"/>
        <c:auto val="1"/>
        <c:lblAlgn val="ctr"/>
        <c:lblOffset val="100"/>
        <c:noMultiLvlLbl val="0"/>
      </c:catAx>
      <c:valAx>
        <c:axId val="153476416"/>
        <c:scaling>
          <c:orientation val="minMax"/>
          <c:max val="1200"/>
          <c:min val="0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crossAx val="31501312"/>
        <c:crosses val="autoZero"/>
        <c:crossBetween val="between"/>
        <c:majorUnit val="1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расследованных случаев 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311</c:v>
                </c:pt>
                <c:pt idx="1">
                  <c:v>342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расследованных нс Мособласти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102</c:v>
                </c:pt>
                <c:pt idx="1">
                  <c:v>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нс на производстве Мособласти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49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02720"/>
        <c:axId val="33892608"/>
      </c:barChart>
      <c:catAx>
        <c:axId val="3350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892608"/>
        <c:crosses val="autoZero"/>
        <c:auto val="1"/>
        <c:lblAlgn val="ctr"/>
        <c:lblOffset val="100"/>
        <c:noMultiLvlLbl val="0"/>
      </c:catAx>
      <c:valAx>
        <c:axId val="3389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502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Направлено материалов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277</c:v>
                </c:pt>
                <c:pt idx="1">
                  <c:v>249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Возбуждено уголовных дел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01184"/>
        <c:axId val="33894912"/>
      </c:barChart>
      <c:catAx>
        <c:axId val="3350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894912"/>
        <c:crosses val="autoZero"/>
        <c:auto val="1"/>
        <c:lblAlgn val="ctr"/>
        <c:lblOffset val="100"/>
        <c:noMultiLvlLbl val="0"/>
      </c:catAx>
      <c:valAx>
        <c:axId val="3389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501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bubble3D val="0"/>
            <c:explosion val="23"/>
          </c:dPt>
          <c:dPt>
            <c:idx val="1"/>
            <c:bubble3D val="0"/>
          </c:dPt>
          <c:dLbls>
            <c:dLbl>
              <c:idx val="4"/>
              <c:layout>
                <c:manualLayout>
                  <c:x val="6.9988239263124141E-2"/>
                  <c:y val="8.36793094530550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падение пострадавшего с высоты (33%)</c:v>
                </c:pt>
                <c:pt idx="1">
                  <c:v>воздействие движущихся, разлетающихся, вращающихся предметов, деталей, машин и т.д. (9%)</c:v>
                </c:pt>
                <c:pt idx="2">
                  <c:v>падение, обрушение, обвалы предметов, материалов, земли и прочие  (24%)</c:v>
                </c:pt>
                <c:pt idx="3">
                  <c:v>воздействие электрического тока (9%)</c:v>
                </c:pt>
                <c:pt idx="4">
                  <c:v>транспортные происшествия (25%)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0.33</c:v>
                </c:pt>
                <c:pt idx="1">
                  <c:v>0.09</c:v>
                </c:pt>
                <c:pt idx="2">
                  <c:v>0.24</c:v>
                </c:pt>
                <c:pt idx="3">
                  <c:v>0.09</c:v>
                </c:pt>
                <c:pt idx="4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8">
          <a:noFill/>
        </a:ln>
      </c:spPr>
    </c:plotArea>
    <c:legend>
      <c:legendPos val="r"/>
      <c:layout>
        <c:manualLayout>
          <c:xMode val="edge"/>
          <c:yMode val="edge"/>
          <c:x val="0.55350302724045841"/>
          <c:y val="6.242918221178468E-2"/>
          <c:w val="0.43500410123572802"/>
          <c:h val="0.92426230390120434"/>
        </c:manualLayout>
      </c:layout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bubble3D val="0"/>
            <c:explosion val="23"/>
          </c:dPt>
          <c:dPt>
            <c:idx val="1"/>
            <c:bubble3D val="0"/>
          </c:dPt>
          <c:dLbls>
            <c:dLbl>
              <c:idx val="4"/>
              <c:layout>
                <c:manualLayout>
                  <c:x val="7.4585387872649594E-2"/>
                  <c:y val="3.90239966047897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транспортные происшествия (33%)</c:v>
                </c:pt>
                <c:pt idx="1">
                  <c:v>падение, обрушение, обвалы предметов, материалов, земли и прочие (17%)</c:v>
                </c:pt>
                <c:pt idx="2">
                  <c:v>падение с высоты (33%)</c:v>
                </c:pt>
                <c:pt idx="3">
                  <c:v>воздействие движущихся, разлетающихся, вращающихся предметов, деталей, машин и т.д. (17%)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</c:v>
                </c:pt>
                <c:pt idx="1">
                  <c:v>0.17</c:v>
                </c:pt>
                <c:pt idx="2">
                  <c:v>0.33</c:v>
                </c:pt>
                <c:pt idx="3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8">
          <a:noFill/>
        </a:ln>
      </c:spPr>
    </c:plotArea>
    <c:legend>
      <c:legendPos val="r"/>
      <c:layout>
        <c:manualLayout>
          <c:xMode val="edge"/>
          <c:yMode val="edge"/>
          <c:x val="0.55350302724045841"/>
          <c:y val="6.242918221178468E-2"/>
          <c:w val="0.43500410123572802"/>
          <c:h val="0.92426230390120434"/>
        </c:manualLayout>
      </c:layout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dLbl>
              <c:idx val="4"/>
              <c:layout>
                <c:manualLayout>
                  <c:x val="3.2061763234539284E-2"/>
                  <c:y val="6.13518288372407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261417760631176E-2"/>
                  <c:y val="6.8678464694085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530909127765256E-2"/>
                  <c:y val="7.1800996235416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186035382841166E-2"/>
                  <c:y val="0.11923495955441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падение пострадавшего с высоты (35%)</c:v>
                </c:pt>
                <c:pt idx="1">
                  <c:v>воздействие движущихся, разлетающихся, вращающихся предметов, деталей, машин (15%)</c:v>
                </c:pt>
                <c:pt idx="2">
                  <c:v>транспортные происшествия (29%)</c:v>
                </c:pt>
                <c:pt idx="3">
                  <c:v>воздействие других неклассифицированных травмирующих факторов (10%)</c:v>
                </c:pt>
                <c:pt idx="4">
                  <c:v>повреждения в результате противоправных действий других лиц (5%)</c:v>
                </c:pt>
                <c:pt idx="5">
                  <c:v>воздействие электрического тока (4%)</c:v>
                </c:pt>
                <c:pt idx="6">
                  <c:v>воздействие дыма, огня, пламени (2%)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0.35</c:v>
                </c:pt>
                <c:pt idx="1">
                  <c:v>0.15</c:v>
                </c:pt>
                <c:pt idx="2">
                  <c:v>0.28999999999999998</c:v>
                </c:pt>
                <c:pt idx="3">
                  <c:v>0.1</c:v>
                </c:pt>
                <c:pt idx="4">
                  <c:v>0.05</c:v>
                </c:pt>
                <c:pt idx="5">
                  <c:v>0.04</c:v>
                </c:pt>
                <c:pt idx="6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8">
          <a:noFill/>
        </a:ln>
      </c:spPr>
    </c:plotArea>
    <c:legend>
      <c:legendPos val="r"/>
      <c:layout>
        <c:manualLayout>
          <c:xMode val="edge"/>
          <c:yMode val="edge"/>
          <c:x val="0.56154803730712777"/>
          <c:y val="4.903258835730509E-2"/>
          <c:w val="0.43155623977858393"/>
          <c:h val="0.90193464747707153"/>
        </c:manualLayout>
      </c:layout>
      <c:overlay val="0"/>
      <c:txPr>
        <a:bodyPr/>
        <a:lstStyle/>
        <a:p>
          <a:pPr>
            <a:defRPr sz="140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Анализ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235265414746057E-2"/>
          <c:y val="0.11474406450551781"/>
          <c:w val="0.40529258498028303"/>
          <c:h val="0.885255935494482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15"/>
          <c:dPt>
            <c:idx val="0"/>
            <c:bubble3D val="0"/>
            <c:explosion val="28"/>
          </c:dPt>
          <c:dPt>
            <c:idx val="1"/>
            <c:bubble3D val="0"/>
            <c:explosion val="12"/>
          </c:dPt>
          <c:dPt>
            <c:idx val="2"/>
            <c:bubble3D val="0"/>
          </c:dPt>
          <c:dLbls>
            <c:dLbl>
              <c:idx val="3"/>
              <c:layout>
                <c:manualLayout>
                  <c:x val="5.3190457333031224E-2"/>
                  <c:y val="-7.706414883134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440165757975691E-2"/>
                  <c:y val="6.69946940189837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неудовлетворительная организация производства работ (25%)</c:v>
                </c:pt>
                <c:pt idx="1">
                  <c:v>прочие причины (8%)</c:v>
                </c:pt>
                <c:pt idx="2">
                  <c:v>нарушение технологического процесса (17%)</c:v>
                </c:pt>
                <c:pt idx="3">
                  <c:v>нарушение правил дорожного движения (17%)</c:v>
                </c:pt>
                <c:pt idx="4">
                  <c:v>Нарушение требований безопасности при эксплуатации транспортных средств (13%)</c:v>
                </c:pt>
                <c:pt idx="5">
                  <c:v>Недостатки в организации и проведении подготовки работников по охране труда (8%)</c:v>
                </c:pt>
                <c:pt idx="6">
                  <c:v>Неудовлетворительное техническое состояние зданий, сооружений, территории (12%)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0.25</c:v>
                </c:pt>
                <c:pt idx="1">
                  <c:v>0.08</c:v>
                </c:pt>
                <c:pt idx="2">
                  <c:v>0.17</c:v>
                </c:pt>
                <c:pt idx="3">
                  <c:v>0.17</c:v>
                </c:pt>
                <c:pt idx="4">
                  <c:v>0.13</c:v>
                </c:pt>
                <c:pt idx="5">
                  <c:v>0.08</c:v>
                </c:pt>
                <c:pt idx="6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3">
          <a:noFill/>
        </a:ln>
      </c:spPr>
    </c:plotArea>
    <c:legend>
      <c:legendPos val="r"/>
      <c:layout>
        <c:manualLayout>
          <c:xMode val="edge"/>
          <c:yMode val="edge"/>
          <c:x val="0.56863105821449733"/>
          <c:y val="8.7411083048581195E-2"/>
          <c:w val="0.42445250795263489"/>
          <c:h val="0.88694161343039668"/>
        </c:manualLayout>
      </c:layout>
      <c:overlay val="0"/>
      <c:txPr>
        <a:bodyPr/>
        <a:lstStyle/>
        <a:p>
          <a:pPr>
            <a:defRPr sz="120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Анализ</a:t>
            </a:r>
            <a:endParaRPr lang="ru-RU" dirty="0"/>
          </a:p>
        </c:rich>
      </c:tx>
      <c:layout>
        <c:manualLayout>
          <c:xMode val="edge"/>
          <c:yMode val="edge"/>
          <c:x val="0.45729819060574489"/>
          <c:y val="1.32284960554083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235265414746057E-2"/>
          <c:y val="0.11474406450551781"/>
          <c:w val="0.40529258498028303"/>
          <c:h val="0.885255935494482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6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3"/>
              <c:layout>
                <c:manualLayout>
                  <c:x val="6.8131190313988871E-2"/>
                  <c:y val="0.10152054791666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440165757975691E-2"/>
                  <c:y val="8.5221374194216796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нарушение правил дорожного движения (33%)</c:v>
                </c:pt>
                <c:pt idx="1">
                  <c:v>прочие причины (16%)</c:v>
                </c:pt>
                <c:pt idx="2">
                  <c:v>неудовлетворительная организация производства работ (35%)</c:v>
                </c:pt>
                <c:pt idx="3">
                  <c:v>конструктивные недостатки (16%)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</c:v>
                </c:pt>
                <c:pt idx="1">
                  <c:v>0.16</c:v>
                </c:pt>
                <c:pt idx="2">
                  <c:v>0.35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3">
          <a:noFill/>
        </a:ln>
      </c:spPr>
    </c:plotArea>
    <c:legend>
      <c:legendPos val="r"/>
      <c:layout>
        <c:manualLayout>
          <c:xMode val="edge"/>
          <c:yMode val="edge"/>
          <c:x val="0.56863105821449733"/>
          <c:y val="8.7411083048581195E-2"/>
          <c:w val="0.42445250795263489"/>
          <c:h val="0.88694161343039668"/>
        </c:manualLayout>
      </c:layout>
      <c:overlay val="0"/>
      <c:txPr>
        <a:bodyPr/>
        <a:lstStyle/>
        <a:p>
          <a:pPr>
            <a:defRPr sz="120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Проверки юридических</a:t>
            </a:r>
            <a:r>
              <a:rPr lang="ru-RU" baseline="0" dirty="0" smtClean="0"/>
              <a:t> лиц и индивидуальных предпринимателей за 2023 год</a:t>
            </a:r>
            <a:endParaRPr lang="ru-RU" dirty="0"/>
          </a:p>
        </c:rich>
      </c:tx>
      <c:layout>
        <c:manualLayout>
          <c:xMode val="edge"/>
          <c:yMode val="edge"/>
          <c:x val="0.1019858542812397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Плановые (35)</c:v>
                </c:pt>
                <c:pt idx="1">
                  <c:v>Внеплановые (35)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Плановые (35)</c:v>
                </c:pt>
                <c:pt idx="1">
                  <c:v>Внеплановые (35)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Анализ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0743601456897892E-3"/>
          <c:y val="7.6877873552243542E-2"/>
          <c:w val="0.4428059510993701"/>
          <c:h val="0.83260409697317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4.6131028870817228E-2"/>
                  <c:y val="0.14283747756479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947203739110738E-2"/>
                  <c:y val="7.95317320719158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029087281391124E-2"/>
                  <c:y val="9.0333267827394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прочие причины (39%)</c:v>
                </c:pt>
                <c:pt idx="1">
                  <c:v>неудовлетворительная организация производства работ (20%)</c:v>
                </c:pt>
                <c:pt idx="2">
                  <c:v>нарушение работником трудового распорядка и дисциплины труда (7%)</c:v>
                </c:pt>
                <c:pt idx="3">
                  <c:v>нарушение правил дорожного движения (20%)</c:v>
                </c:pt>
                <c:pt idx="4">
                  <c:v>недостатки в организации и проведении подготовки работников по охране труда (2%)</c:v>
                </c:pt>
                <c:pt idx="5">
                  <c:v>нарушение технологического процесса (7%)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0.39</c:v>
                </c:pt>
                <c:pt idx="1">
                  <c:v>0.2</c:v>
                </c:pt>
                <c:pt idx="2">
                  <c:v>7.0000000000000007E-2</c:v>
                </c:pt>
                <c:pt idx="3">
                  <c:v>0.2</c:v>
                </c:pt>
                <c:pt idx="4">
                  <c:v>0.02</c:v>
                </c:pt>
                <c:pt idx="5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3">
          <a:noFill/>
        </a:ln>
      </c:spPr>
    </c:plotArea>
    <c:legend>
      <c:legendPos val="r"/>
      <c:layout>
        <c:manualLayout>
          <c:xMode val="edge"/>
          <c:yMode val="edge"/>
          <c:x val="0.44910522113008772"/>
          <c:y val="8.7411083048581195E-2"/>
          <c:w val="0.5473164235486947"/>
          <c:h val="0.9007428790068281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 отстранении от работы лиц в связи с непрохождением подготовки по ОТ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7.3551946061906218E-3"/>
                  <c:y val="0.10530059296850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58986474269744E-3"/>
                  <c:y val="7.2004221753138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 привлечении виновных лиц к дисциплинарной ответственности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054809451092217E-3"/>
                  <c:y val="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219237804368869E-3"/>
                  <c:y val="-4.7033662926341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185</c:v>
                </c:pt>
                <c:pt idx="1">
                  <c:v>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 устранении выявленных нарушений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167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649664"/>
        <c:axId val="169928960"/>
      </c:barChart>
      <c:catAx>
        <c:axId val="169649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69928960"/>
        <c:crossesAt val="0"/>
        <c:auto val="1"/>
        <c:lblAlgn val="ctr"/>
        <c:lblOffset val="100"/>
        <c:noMultiLvlLbl val="0"/>
      </c:catAx>
      <c:valAx>
        <c:axId val="169928960"/>
        <c:scaling>
          <c:orientation val="minMax"/>
          <c:max val="200"/>
          <c:min val="0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crossAx val="169649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выявленных нарушений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050358041025746E-2"/>
                  <c:y val="0.106692534848665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78827172161248E-2"/>
                  <c:y val="9.1450744155999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108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44192"/>
        <c:axId val="169926656"/>
      </c:barChart>
      <c:catAx>
        <c:axId val="17114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926656"/>
        <c:crosses val="autoZero"/>
        <c:auto val="1"/>
        <c:lblAlgn val="ctr"/>
        <c:lblOffset val="100"/>
        <c:noMultiLvlLbl val="0"/>
      </c:catAx>
      <c:valAx>
        <c:axId val="16992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144192"/>
        <c:crosses val="autoZero"/>
        <c:crossBetween val="between"/>
      </c:valAx>
      <c:spPr>
        <a:noFill/>
        <a:ln w="25416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наложенных административных штрафов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7761342992051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517315353968748E-3"/>
                  <c:y val="0.15652790846669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1524</c:v>
                </c:pt>
                <c:pt idx="1">
                  <c:v>8466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57152"/>
        <c:axId val="171393024"/>
      </c:barChart>
      <c:catAx>
        <c:axId val="171057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71393024"/>
        <c:crosses val="autoZero"/>
        <c:auto val="1"/>
        <c:lblAlgn val="ctr"/>
        <c:lblOffset val="100"/>
        <c:noMultiLvlLbl val="0"/>
      </c:catAx>
      <c:valAx>
        <c:axId val="171393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057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Юридических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29370016730625E-3"/>
                  <c:y val="7.5834552333691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004090905852706E-3"/>
                  <c:y val="6.0598205137700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2022 год</c:v>
                </c:pt>
                <c:pt idx="1">
                  <c:v> 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751</c:v>
                </c:pt>
                <c:pt idx="1">
                  <c:v>584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Должностных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7909127332634696E-3"/>
                  <c:y val="6.0994573133849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1383847888486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2022 год</c:v>
                </c:pt>
                <c:pt idx="1">
                  <c:v> 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751</c:v>
                </c:pt>
                <c:pt idx="1">
                  <c:v>7858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262762404354283E-3"/>
                  <c:y val="1.9596395153624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43062977045027E-2"/>
                  <c:y val="1.959658803342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2022 год</c:v>
                </c:pt>
                <c:pt idx="1">
                  <c:v> 2023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060736"/>
        <c:axId val="171394176"/>
        <c:axId val="0"/>
      </c:bar3DChart>
      <c:catAx>
        <c:axId val="171060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71394176"/>
        <c:crosses val="autoZero"/>
        <c:auto val="1"/>
        <c:lblAlgn val="ctr"/>
        <c:lblOffset val="100"/>
        <c:noMultiLvlLbl val="0"/>
      </c:catAx>
      <c:valAx>
        <c:axId val="17139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060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штрафов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29328838492187E-3"/>
                  <c:y val="0.122376364801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551946061906235E-3"/>
                  <c:y val="0.1536819464945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2022 год</c:v>
                </c:pt>
                <c:pt idx="1">
                  <c:v> 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1524</c:v>
                </c:pt>
                <c:pt idx="1">
                  <c:v>8466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должностных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5163844995203006E-3"/>
                  <c:y val="6.8343293646385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1383847888486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2022 год</c:v>
                </c:pt>
                <c:pt idx="1">
                  <c:v> 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751</c:v>
                </c:pt>
                <c:pt idx="1">
                  <c:v>7858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15.33.2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262762404354283E-3"/>
                  <c:y val="1.9596395153624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43062977045027E-2"/>
                  <c:y val="1.959658803342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2022 год</c:v>
                </c:pt>
                <c:pt idx="1">
                  <c:v> 2023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321</c:v>
                </c:pt>
                <c:pt idx="1">
                  <c:v>7203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141632"/>
        <c:axId val="171396480"/>
        <c:axId val="0"/>
      </c:bar3DChart>
      <c:catAx>
        <c:axId val="171141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71396480"/>
        <c:crosses val="autoZero"/>
        <c:auto val="1"/>
        <c:lblAlgn val="ctr"/>
        <c:lblOffset val="100"/>
        <c:noMultiLvlLbl val="0"/>
      </c:catAx>
      <c:valAx>
        <c:axId val="17139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1416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штрафов, млн. руб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25865767698437E-3"/>
                  <c:y val="0.13660617466184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775973030953135E-3"/>
                  <c:y val="0.15652790846669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51.2</c:v>
                </c:pt>
                <c:pt idx="1">
                  <c:v>47.1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39072"/>
        <c:axId val="171398784"/>
      </c:barChart>
      <c:catAx>
        <c:axId val="171139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71398784"/>
        <c:crossesAt val="0"/>
        <c:auto val="1"/>
        <c:lblAlgn val="ctr"/>
        <c:lblOffset val="100"/>
        <c:noMultiLvlLbl val="0"/>
      </c:catAx>
      <c:valAx>
        <c:axId val="17139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139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выданных предупреждений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29328838492187E-3"/>
                  <c:y val="0.122376364801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003189130066822E-3"/>
                  <c:y val="0.10000418633034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851</c:v>
                </c:pt>
                <c:pt idx="1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140096"/>
        <c:axId val="172711936"/>
        <c:axId val="0"/>
      </c:bar3DChart>
      <c:catAx>
        <c:axId val="171140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72711936"/>
        <c:crosses val="autoZero"/>
        <c:auto val="1"/>
        <c:lblAlgn val="ctr"/>
        <c:lblOffset val="100"/>
        <c:noMultiLvlLbl val="0"/>
      </c:catAx>
      <c:valAx>
        <c:axId val="17271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140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выданных </a:t>
            </a:r>
            <a:r>
              <a:rPr lang="ru-RU" dirty="0" smtClean="0"/>
              <a:t>предостережений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выданных предостережений (тыс.)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841147686435607E-3"/>
                  <c:y val="6.869868726341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551946061906235E-3"/>
                  <c:y val="0.1536819464945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</c:v>
                </c:pt>
                <c:pt idx="1">
                  <c:v>25.3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757888"/>
        <c:axId val="172714816"/>
        <c:axId val="0"/>
      </c:bar3DChart>
      <c:catAx>
        <c:axId val="174757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72714816"/>
        <c:crosses val="autoZero"/>
        <c:auto val="1"/>
        <c:lblAlgn val="ctr"/>
        <c:lblOffset val="100"/>
        <c:noMultiLvlLbl val="0"/>
      </c:catAx>
      <c:valAx>
        <c:axId val="17271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757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проведенных профилактических визитов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434</c:v>
                </c:pt>
                <c:pt idx="1">
                  <c:v>3867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286016"/>
        <c:axId val="172718272"/>
      </c:barChart>
      <c:catAx>
        <c:axId val="17128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2718272"/>
        <c:crosses val="autoZero"/>
        <c:auto val="1"/>
        <c:lblAlgn val="ctr"/>
        <c:lblOffset val="100"/>
        <c:noMultiLvlLbl val="0"/>
      </c:catAx>
      <c:valAx>
        <c:axId val="17271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286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9038014535181"/>
          <c:y val="1.5302485952265093E-2"/>
          <c:w val="0.44120260086541618"/>
          <c:h val="0.95697465539822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проверок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357654344322479E-3"/>
                  <c:y val="9.27069356966035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39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07296303296744E-2"/>
                  <c:y val="9.949037001586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в  2022 году</c:v>
                </c:pt>
                <c:pt idx="1">
                  <c:v> в  2023 году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2204928"/>
        <c:axId val="115539968"/>
      </c:barChart>
      <c:valAx>
        <c:axId val="115539968"/>
        <c:scaling>
          <c:orientation val="minMax"/>
          <c:max val="4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204928"/>
        <c:crosses val="autoZero"/>
        <c:crossBetween val="between"/>
      </c:valAx>
      <c:catAx>
        <c:axId val="102204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553996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9038014535181"/>
          <c:y val="1.5302485952265093E-2"/>
          <c:w val="0.44120260086541618"/>
          <c:h val="0.95697465539822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проверок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357654344322479E-3"/>
                  <c:y val="9.27069356966035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33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07296303296744E-2"/>
                  <c:y val="9.949037001586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Риск банкротства</c:v>
                </c:pt>
                <c:pt idx="1">
                  <c:v>СОУТ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5174400"/>
        <c:axId val="115544576"/>
      </c:barChart>
      <c:valAx>
        <c:axId val="115544576"/>
        <c:scaling>
          <c:orientation val="minMax"/>
          <c:max val="3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174400"/>
        <c:crosses val="autoZero"/>
        <c:crossBetween val="between"/>
      </c:valAx>
      <c:catAx>
        <c:axId val="115174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554457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проверок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Риск банкротства</c:v>
                </c:pt>
                <c:pt idx="1">
                  <c:v>СОУТ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526400"/>
        <c:axId val="115546880"/>
      </c:barChart>
      <c:valAx>
        <c:axId val="115546880"/>
        <c:scaling>
          <c:orientation val="minMax"/>
          <c:max val="3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526400"/>
        <c:crosses val="autoZero"/>
        <c:crossBetween val="between"/>
      </c:valAx>
      <c:catAx>
        <c:axId val="3152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5546880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проведенных внеплановых проверок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517315353968748E-3"/>
                  <c:y val="9.1070783107893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78714173220374E-3"/>
                  <c:y val="7.193344883601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2022 год</c:v>
                </c:pt>
                <c:pt idx="1">
                  <c:v> 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317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13696"/>
        <c:axId val="115582080"/>
      </c:barChart>
      <c:catAx>
        <c:axId val="11561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582080"/>
        <c:crosses val="autoZero"/>
        <c:auto val="1"/>
        <c:lblAlgn val="ctr"/>
        <c:lblOffset val="100"/>
        <c:noMultiLvlLbl val="0"/>
      </c:catAx>
      <c:valAx>
        <c:axId val="115582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613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год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2023год</c:v>
                </c:pt>
              </c:strCache>
            </c:strRef>
          </c:tx>
          <c:dLbls>
            <c:dLbl>
              <c:idx val="0"/>
              <c:layout>
                <c:manualLayout>
                  <c:x val="-7.509600004945477E-2"/>
                  <c:y val="0.10199202334037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307636381619878E-2"/>
                  <c:y val="-0.16998670556729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855546814364423E-2"/>
                  <c:y val="-8.9243187732581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346303833470727"/>
                  <c:y val="-1.9842936299489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26144230728742E-2"/>
                  <c:y val="6.845193977250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Невыплата или неполная выплата в установленный срок заработной платы (47%)</c:v>
                </c:pt>
                <c:pt idx="1">
                  <c:v>Оформление/расторжение ТД (8%)</c:v>
                </c:pt>
                <c:pt idx="2">
                  <c:v>Охрана труда (4%)</c:v>
                </c:pt>
                <c:pt idx="3">
                  <c:v>Другие вопросы (34%)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</c:v>
                </c:pt>
                <c:pt idx="1">
                  <c:v>0.11</c:v>
                </c:pt>
                <c:pt idx="2">
                  <c:v>0.08</c:v>
                </c:pt>
                <c:pt idx="3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14322507709361"/>
          <c:y val="4.1094062685018105E-2"/>
          <c:w val="0.69271071517462768"/>
          <c:h val="0.82774309656830203"/>
        </c:manualLayout>
      </c:layout>
      <c:area3D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20000"/>
                    <a:satMod val="180000"/>
                    <a:lumMod val="98000"/>
                  </a:schemeClr>
                </a:gs>
                <a:gs pos="40000">
                  <a:schemeClr val="accent3">
                    <a:tint val="30000"/>
                    <a:satMod val="260000"/>
                    <a:lumMod val="84000"/>
                  </a:schemeClr>
                </a:gs>
                <a:gs pos="100000">
                  <a:schemeClr val="accent3">
                    <a:tint val="100000"/>
                    <a:satMod val="110000"/>
                  </a:schemeClr>
                </a:gs>
              </a:gsLst>
              <a:lin ang="5040000" scaled="1"/>
            </a:gradFill>
            <a:ln w="9525" cap="flat" cmpd="sng" algn="ctr">
              <a:solidFill>
                <a:schemeClr val="accent3"/>
              </a:solidFill>
              <a:miter lim="800000"/>
            </a:ln>
            <a:effectLst/>
          </c:spPr>
          <c:dLbls>
            <c:dLbl>
              <c:idx val="0"/>
              <c:layout>
                <c:manualLayout>
                  <c:x val="3.4286223099394227E-2"/>
                  <c:y val="-6.6066218979784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786399187308888E-2"/>
                  <c:y val="2.7947854902267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449</c:v>
                </c:pt>
                <c:pt idx="1">
                  <c:v>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07968"/>
        <c:axId val="115584384"/>
        <c:axId val="0"/>
      </c:area3DChart>
      <c:catAx>
        <c:axId val="33107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15584384"/>
        <c:crosses val="autoZero"/>
        <c:auto val="1"/>
        <c:lblAlgn val="ctr"/>
        <c:lblOffset val="100"/>
        <c:noMultiLvlLbl val="0"/>
      </c:catAx>
      <c:valAx>
        <c:axId val="115584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3310796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НАРУШЕНИЙ 2023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0268855384986271E-2"/>
                  <c:y val="-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533571070171622E-2"/>
                  <c:y val="1.8401612197800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102330677854966E-2"/>
                  <c:y val="7.3110723281098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011687880722038E-2"/>
                  <c:y val="2.2325226873526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по оплате труда</c:v>
                </c:pt>
                <c:pt idx="1">
                  <c:v>по оформлению трудовых отношений</c:v>
                </c:pt>
                <c:pt idx="2">
                  <c:v>по охране труда</c:v>
                </c:pt>
                <c:pt idx="3">
                  <c:v>по другим вопросам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</c:v>
                </c:pt>
                <c:pt idx="1">
                  <c:v>11</c:v>
                </c:pt>
                <c:pt idx="2">
                  <c:v>8</c:v>
                </c:pt>
                <c:pt idx="3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НАРУШЕНИЙ 2022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095245045394458E-2"/>
                  <c:y val="-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20764069061317E-2"/>
                  <c:y val="8.18582195697909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3288567065533E-2"/>
                  <c:y val="6.6975680620578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331542682621318E-2"/>
                  <c:y val="-1.02322774462238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по оплате труда</c:v>
                </c:pt>
                <c:pt idx="1">
                  <c:v>по оформлению трудовых отношений</c:v>
                </c:pt>
                <c:pt idx="2">
                  <c:v>по охране труда</c:v>
                </c:pt>
                <c:pt idx="3">
                  <c:v>по другим вопросам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</c:v>
                </c:pt>
                <c:pt idx="1">
                  <c:v>8</c:v>
                </c:pt>
                <c:pt idx="2">
                  <c:v>2</c:v>
                </c:pt>
                <c:pt idx="3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84800"/>
        <c:axId val="115588416"/>
      </c:barChart>
      <c:catAx>
        <c:axId val="33484800"/>
        <c:scaling>
          <c:orientation val="minMax"/>
        </c:scaling>
        <c:delete val="0"/>
        <c:axPos val="l"/>
        <c:majorTickMark val="out"/>
        <c:minorTickMark val="none"/>
        <c:tickLblPos val="nextTo"/>
        <c:crossAx val="115588416"/>
        <c:crosses val="autoZero"/>
        <c:auto val="1"/>
        <c:lblAlgn val="ctr"/>
        <c:lblOffset val="100"/>
        <c:noMultiLvlLbl val="0"/>
      </c:catAx>
      <c:valAx>
        <c:axId val="115588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3484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CE478-98F3-451B-A84A-73D2493FA19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D9402-BC30-41B8-A31F-ACC9354C66D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 ходе проведенных проверок юридических лиц и индивидуальных предпринимателей, работодателям в </a:t>
          </a:r>
          <a:r>
            <a:rPr lang="ru-RU" b="1" dirty="0" smtClean="0">
              <a:solidFill>
                <a:schemeClr val="tx1"/>
              </a:solidFill>
            </a:rPr>
            <a:t>2023 г. было </a:t>
          </a:r>
          <a:r>
            <a:rPr lang="ru-RU" b="1" u="sng" dirty="0" smtClean="0">
              <a:solidFill>
                <a:schemeClr val="tx1"/>
              </a:solidFill>
            </a:rPr>
            <a:t>выдано 134</a:t>
          </a:r>
          <a:r>
            <a:rPr lang="en-US" b="1" u="sng" dirty="0" smtClean="0">
              <a:solidFill>
                <a:schemeClr val="tx1"/>
              </a:solidFill>
            </a:rPr>
            <a:t> </a:t>
          </a:r>
          <a:r>
            <a:rPr lang="ru-RU" b="1" u="sng" dirty="0" smtClean="0">
              <a:solidFill>
                <a:schemeClr val="tx1"/>
              </a:solidFill>
            </a:rPr>
            <a:t>( в 2022 году – 414) обязательных для исполнения предписаний</a:t>
          </a:r>
          <a:endParaRPr lang="ru-RU" b="1" u="sng" dirty="0">
            <a:solidFill>
              <a:schemeClr val="tx1"/>
            </a:solidFill>
          </a:endParaRPr>
        </a:p>
      </dgm:t>
    </dgm:pt>
    <dgm:pt modelId="{53F8C959-3B29-499F-9D2D-6F9A4645E12B}" type="parTrans" cxnId="{D4C6A0F7-952F-4316-8769-17D192A0507E}">
      <dgm:prSet/>
      <dgm:spPr/>
      <dgm:t>
        <a:bodyPr/>
        <a:lstStyle/>
        <a:p>
          <a:endParaRPr lang="ru-RU"/>
        </a:p>
      </dgm:t>
    </dgm:pt>
    <dgm:pt modelId="{369506BB-15E0-4086-930E-D13C2FF2B6D9}" type="sibTrans" cxnId="{D4C6A0F7-952F-4316-8769-17D192A0507E}">
      <dgm:prSet/>
      <dgm:spPr/>
      <dgm:t>
        <a:bodyPr/>
        <a:lstStyle/>
        <a:p>
          <a:endParaRPr lang="ru-RU"/>
        </a:p>
      </dgm:t>
    </dgm:pt>
    <dgm:pt modelId="{5618000B-FF6D-425D-82A6-D88CB3F3C1DF}">
      <dgm:prSet phldrT="[Текст]"/>
      <dgm:spPr/>
      <dgm:t>
        <a:bodyPr/>
        <a:lstStyle/>
        <a:p>
          <a:r>
            <a:rPr lang="ru-RU" b="1" u="sng" dirty="0" smtClean="0">
              <a:solidFill>
                <a:schemeClr val="tx1"/>
              </a:solidFill>
            </a:rPr>
            <a:t>доля устраненных нарушений </a:t>
          </a:r>
          <a:r>
            <a:rPr lang="ru-RU" dirty="0" smtClean="0">
              <a:solidFill>
                <a:schemeClr val="tx1"/>
              </a:solidFill>
            </a:rPr>
            <a:t>трудовых прав граждан в выявленных нарушениях трудового законодательства составила </a:t>
          </a:r>
          <a:r>
            <a:rPr lang="ru-RU" b="1" u="sng" dirty="0" smtClean="0">
              <a:solidFill>
                <a:schemeClr val="tx1"/>
              </a:solidFill>
            </a:rPr>
            <a:t>98 %</a:t>
          </a:r>
          <a:endParaRPr lang="ru-RU" b="1" u="sng" dirty="0">
            <a:solidFill>
              <a:schemeClr val="tx1"/>
            </a:solidFill>
          </a:endParaRPr>
        </a:p>
      </dgm:t>
    </dgm:pt>
    <dgm:pt modelId="{5CC86997-C9F3-433C-87B2-F7E9835D7D4B}" type="parTrans" cxnId="{138F0CDD-8BB9-45D6-9B69-D04470972337}">
      <dgm:prSet/>
      <dgm:spPr/>
      <dgm:t>
        <a:bodyPr/>
        <a:lstStyle/>
        <a:p>
          <a:endParaRPr lang="ru-RU"/>
        </a:p>
      </dgm:t>
    </dgm:pt>
    <dgm:pt modelId="{6F240774-526D-4FCF-BF65-7575A5D11033}" type="sibTrans" cxnId="{138F0CDD-8BB9-45D6-9B69-D04470972337}">
      <dgm:prSet/>
      <dgm:spPr/>
      <dgm:t>
        <a:bodyPr/>
        <a:lstStyle/>
        <a:p>
          <a:endParaRPr lang="ru-RU"/>
        </a:p>
      </dgm:t>
    </dgm:pt>
    <dgm:pt modelId="{E7BEC707-1D02-4B7C-911A-A01F0A2BA6AB}" type="pres">
      <dgm:prSet presAssocID="{59BCE478-98F3-451B-A84A-73D2493FA1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5AD436-331A-4D9A-BB0B-91276A51EFCD}" type="pres">
      <dgm:prSet presAssocID="{59BCE478-98F3-451B-A84A-73D2493FA193}" presName="dummyMaxCanvas" presStyleCnt="0">
        <dgm:presLayoutVars/>
      </dgm:prSet>
      <dgm:spPr/>
    </dgm:pt>
    <dgm:pt modelId="{C52904F0-D57E-4DF1-AC4C-5F218BFDC45D}" type="pres">
      <dgm:prSet presAssocID="{59BCE478-98F3-451B-A84A-73D2493FA193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667A6-7DAF-4FAC-8550-A98C7BB10904}" type="pres">
      <dgm:prSet presAssocID="{59BCE478-98F3-451B-A84A-73D2493FA193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F604C-BA1B-44F8-9DCE-9D0C5BC35592}" type="pres">
      <dgm:prSet presAssocID="{59BCE478-98F3-451B-A84A-73D2493FA193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36E3E-9141-4A90-9852-3A2AB4020E45}" type="pres">
      <dgm:prSet presAssocID="{59BCE478-98F3-451B-A84A-73D2493FA193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892B4-2940-4E39-8685-51156F307FF7}" type="pres">
      <dgm:prSet presAssocID="{59BCE478-98F3-451B-A84A-73D2493FA193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BF9DAA-F73B-4115-BAA5-A1A1E491C78C}" type="presOf" srcId="{5618000B-FF6D-425D-82A6-D88CB3F3C1DF}" destId="{4BB667A6-7DAF-4FAC-8550-A98C7BB10904}" srcOrd="0" destOrd="0" presId="urn:microsoft.com/office/officeart/2005/8/layout/vProcess5"/>
    <dgm:cxn modelId="{6482F111-0520-425A-9BE8-ED0DDC1802D7}" type="presOf" srcId="{F4BD9402-BC30-41B8-A31F-ACC9354C66D4}" destId="{50B36E3E-9141-4A90-9852-3A2AB4020E45}" srcOrd="1" destOrd="0" presId="urn:microsoft.com/office/officeart/2005/8/layout/vProcess5"/>
    <dgm:cxn modelId="{25517D2A-0E5A-43AA-A41D-7F84AF9931CD}" type="presOf" srcId="{59BCE478-98F3-451B-A84A-73D2493FA193}" destId="{E7BEC707-1D02-4B7C-911A-A01F0A2BA6AB}" srcOrd="0" destOrd="0" presId="urn:microsoft.com/office/officeart/2005/8/layout/vProcess5"/>
    <dgm:cxn modelId="{9DDA2B4D-3ADB-4984-B946-389868AB147C}" type="presOf" srcId="{5618000B-FF6D-425D-82A6-D88CB3F3C1DF}" destId="{893892B4-2940-4E39-8685-51156F307FF7}" srcOrd="1" destOrd="0" presId="urn:microsoft.com/office/officeart/2005/8/layout/vProcess5"/>
    <dgm:cxn modelId="{E9EE3532-7A3C-4D38-A9D1-7AD002840E6F}" type="presOf" srcId="{F4BD9402-BC30-41B8-A31F-ACC9354C66D4}" destId="{C52904F0-D57E-4DF1-AC4C-5F218BFDC45D}" srcOrd="0" destOrd="0" presId="urn:microsoft.com/office/officeart/2005/8/layout/vProcess5"/>
    <dgm:cxn modelId="{0C9632FF-2D33-4709-A480-65F0E5671547}" type="presOf" srcId="{369506BB-15E0-4086-930E-D13C2FF2B6D9}" destId="{A0AF604C-BA1B-44F8-9DCE-9D0C5BC35592}" srcOrd="0" destOrd="0" presId="urn:microsoft.com/office/officeart/2005/8/layout/vProcess5"/>
    <dgm:cxn modelId="{D4C6A0F7-952F-4316-8769-17D192A0507E}" srcId="{59BCE478-98F3-451B-A84A-73D2493FA193}" destId="{F4BD9402-BC30-41B8-A31F-ACC9354C66D4}" srcOrd="0" destOrd="0" parTransId="{53F8C959-3B29-499F-9D2D-6F9A4645E12B}" sibTransId="{369506BB-15E0-4086-930E-D13C2FF2B6D9}"/>
    <dgm:cxn modelId="{138F0CDD-8BB9-45D6-9B69-D04470972337}" srcId="{59BCE478-98F3-451B-A84A-73D2493FA193}" destId="{5618000B-FF6D-425D-82A6-D88CB3F3C1DF}" srcOrd="1" destOrd="0" parTransId="{5CC86997-C9F3-433C-87B2-F7E9835D7D4B}" sibTransId="{6F240774-526D-4FCF-BF65-7575A5D11033}"/>
    <dgm:cxn modelId="{B3FB98E2-A5DF-4E18-AB06-C16DF02836C3}" type="presParOf" srcId="{E7BEC707-1D02-4B7C-911A-A01F0A2BA6AB}" destId="{A45AD436-331A-4D9A-BB0B-91276A51EFCD}" srcOrd="0" destOrd="0" presId="urn:microsoft.com/office/officeart/2005/8/layout/vProcess5"/>
    <dgm:cxn modelId="{9E526824-776B-4D8F-A6FB-FEBF88F4095D}" type="presParOf" srcId="{E7BEC707-1D02-4B7C-911A-A01F0A2BA6AB}" destId="{C52904F0-D57E-4DF1-AC4C-5F218BFDC45D}" srcOrd="1" destOrd="0" presId="urn:microsoft.com/office/officeart/2005/8/layout/vProcess5"/>
    <dgm:cxn modelId="{93A4C0CC-38CD-46AC-868C-796698BA874E}" type="presParOf" srcId="{E7BEC707-1D02-4B7C-911A-A01F0A2BA6AB}" destId="{4BB667A6-7DAF-4FAC-8550-A98C7BB10904}" srcOrd="2" destOrd="0" presId="urn:microsoft.com/office/officeart/2005/8/layout/vProcess5"/>
    <dgm:cxn modelId="{1675C743-C77B-4677-A12B-D9F8EC65E8F9}" type="presParOf" srcId="{E7BEC707-1D02-4B7C-911A-A01F0A2BA6AB}" destId="{A0AF604C-BA1B-44F8-9DCE-9D0C5BC35592}" srcOrd="3" destOrd="0" presId="urn:microsoft.com/office/officeart/2005/8/layout/vProcess5"/>
    <dgm:cxn modelId="{F64070BC-21C6-4872-945F-37E286C68225}" type="presParOf" srcId="{E7BEC707-1D02-4B7C-911A-A01F0A2BA6AB}" destId="{50B36E3E-9141-4A90-9852-3A2AB4020E45}" srcOrd="4" destOrd="0" presId="urn:microsoft.com/office/officeart/2005/8/layout/vProcess5"/>
    <dgm:cxn modelId="{E5E30B29-2879-4ED1-BA7D-866DAB250F09}" type="presParOf" srcId="{E7BEC707-1D02-4B7C-911A-A01F0A2BA6AB}" destId="{893892B4-2940-4E39-8685-51156F307FF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BA8C2-6B2E-4CFA-9430-2CC0FDDFA9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4BE4EC-F3A2-4E5A-AEF4-8B75ABAF3B5B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Не проведение работодателями СОУТ</a:t>
          </a:r>
          <a:endParaRPr lang="ru-RU" sz="3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00BF1B6-8C09-4EDC-9101-52B0D7D8358F}" type="parTrans" cxnId="{5F8E733E-9885-4EBE-B254-8C1D5E8552F6}">
      <dgm:prSet/>
      <dgm:spPr/>
      <dgm:t>
        <a:bodyPr/>
        <a:lstStyle/>
        <a:p>
          <a:endParaRPr lang="ru-RU"/>
        </a:p>
      </dgm:t>
    </dgm:pt>
    <dgm:pt modelId="{DABBD530-0396-4D86-B7EB-4ACFAFA2D2F8}" type="sibTrans" cxnId="{5F8E733E-9885-4EBE-B254-8C1D5E8552F6}">
      <dgm:prSet/>
      <dgm:spPr/>
      <dgm:t>
        <a:bodyPr/>
        <a:lstStyle/>
        <a:p>
          <a:endParaRPr lang="ru-RU"/>
        </a:p>
      </dgm:t>
    </dgm:pt>
    <dgm:pt modelId="{F6D5DF47-B741-4E3F-A324-3C3F2B72C5D7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Недоведение</a:t>
          </a:r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 результатов СОУТ до сведения работников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DDA5EC3-0B85-4833-8696-B4250039938B}" type="parTrans" cxnId="{6512849A-D38D-4494-8776-CFFD4AB99488}">
      <dgm:prSet/>
      <dgm:spPr/>
      <dgm:t>
        <a:bodyPr/>
        <a:lstStyle/>
        <a:p>
          <a:endParaRPr lang="ru-RU"/>
        </a:p>
      </dgm:t>
    </dgm:pt>
    <dgm:pt modelId="{DBAAC628-5300-41D9-A95E-3430E1BCC3C8}" type="sibTrans" cxnId="{6512849A-D38D-4494-8776-CFFD4AB99488}">
      <dgm:prSet/>
      <dgm:spPr/>
      <dgm:t>
        <a:bodyPr/>
        <a:lstStyle/>
        <a:p>
          <a:endParaRPr lang="ru-RU"/>
        </a:p>
      </dgm:t>
    </dgm:pt>
    <dgm:pt modelId="{6941539C-D342-40CE-9F4B-62FB0A0B1B2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Игнорирование результатов СОУТ при реализации мероприятий по улучшению условий ОТ 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5A47A2-EC26-4D4B-9F56-27C68663492B}" type="parTrans" cxnId="{AB0BAD6F-2CE4-4A6B-AA85-4259331C6D86}">
      <dgm:prSet/>
      <dgm:spPr/>
      <dgm:t>
        <a:bodyPr/>
        <a:lstStyle/>
        <a:p>
          <a:endParaRPr lang="ru-RU"/>
        </a:p>
      </dgm:t>
    </dgm:pt>
    <dgm:pt modelId="{BB4399E4-6AA3-4D8C-B739-86BC9CA3679D}" type="sibTrans" cxnId="{AB0BAD6F-2CE4-4A6B-AA85-4259331C6D86}">
      <dgm:prSet/>
      <dgm:spPr/>
      <dgm:t>
        <a:bodyPr/>
        <a:lstStyle/>
        <a:p>
          <a:endParaRPr lang="ru-RU"/>
        </a:p>
      </dgm:t>
    </dgm:pt>
    <dgm:pt modelId="{3EEACFF1-D934-469F-B6DB-EF4FC80E0E6F}">
      <dgm:prSet phldrT="[Текст]" custT="1"/>
      <dgm:spPr/>
      <dgm:t>
        <a:bodyPr/>
        <a:lstStyle/>
        <a:p>
          <a:pPr algn="just"/>
          <a:r>
            <a:rPr lang="ru-RU" sz="2400" dirty="0" err="1" smtClean="0">
              <a:solidFill>
                <a:schemeClr val="tx1"/>
              </a:solidFill>
            </a:rPr>
            <a:t>Непредоставление</a:t>
          </a:r>
          <a:r>
            <a:rPr lang="ru-RU" sz="2400" dirty="0" smtClean="0">
              <a:solidFill>
                <a:schemeClr val="tx1"/>
              </a:solidFill>
            </a:rPr>
            <a:t> работникам, занятым на работах с вредными и (или) опасными условиями труда установленных законодательством гарантий и компенсаций</a:t>
          </a:r>
          <a:endParaRPr lang="ru-RU" sz="2400" dirty="0">
            <a:solidFill>
              <a:schemeClr val="tx1"/>
            </a:solidFill>
          </a:endParaRPr>
        </a:p>
      </dgm:t>
    </dgm:pt>
    <dgm:pt modelId="{C61F472F-353F-471D-9FAD-371F59306D26}" type="parTrans" cxnId="{6C5F0DD1-7405-4BE2-923C-EF1D629BEACC}">
      <dgm:prSet/>
      <dgm:spPr/>
    </dgm:pt>
    <dgm:pt modelId="{BDD69B70-85D7-4B0B-B6E6-E70769F5BF27}" type="sibTrans" cxnId="{6C5F0DD1-7405-4BE2-923C-EF1D629BEACC}">
      <dgm:prSet/>
      <dgm:spPr/>
    </dgm:pt>
    <dgm:pt modelId="{2A16D058-E54E-4BA4-83D4-1AAC9819F015}" type="pres">
      <dgm:prSet presAssocID="{6D2BA8C2-6B2E-4CFA-9430-2CC0FDDFA9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1D1E00-2AE2-4DFA-9CEF-74D09DC5FD29}" type="pres">
      <dgm:prSet presAssocID="{5D4BE4EC-F3A2-4E5A-AEF4-8B75ABAF3B5B}" presName="parentLin" presStyleCnt="0"/>
      <dgm:spPr/>
    </dgm:pt>
    <dgm:pt modelId="{62323D29-E666-4669-BF54-E292DE68D9AA}" type="pres">
      <dgm:prSet presAssocID="{5D4BE4EC-F3A2-4E5A-AEF4-8B75ABAF3B5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4EC8C24-AF0C-48CD-AC18-39519E94A40D}" type="pres">
      <dgm:prSet presAssocID="{5D4BE4EC-F3A2-4E5A-AEF4-8B75ABAF3B5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1481C-CDF6-47BA-AB3D-4AB3EE44AD7F}" type="pres">
      <dgm:prSet presAssocID="{5D4BE4EC-F3A2-4E5A-AEF4-8B75ABAF3B5B}" presName="negativeSpace" presStyleCnt="0"/>
      <dgm:spPr/>
    </dgm:pt>
    <dgm:pt modelId="{6AD5831D-D67D-4500-A275-0405F1BF31CD}" type="pres">
      <dgm:prSet presAssocID="{5D4BE4EC-F3A2-4E5A-AEF4-8B75ABAF3B5B}" presName="childText" presStyleLbl="conFgAcc1" presStyleIdx="0" presStyleCnt="4">
        <dgm:presLayoutVars>
          <dgm:bulletEnabled val="1"/>
        </dgm:presLayoutVars>
      </dgm:prSet>
      <dgm:spPr/>
    </dgm:pt>
    <dgm:pt modelId="{BBCF5C1E-5B4C-4DB5-93BA-F04DAE50A341}" type="pres">
      <dgm:prSet presAssocID="{DABBD530-0396-4D86-B7EB-4ACFAFA2D2F8}" presName="spaceBetweenRectangles" presStyleCnt="0"/>
      <dgm:spPr/>
    </dgm:pt>
    <dgm:pt modelId="{022BB37D-63E4-4CDF-9F8A-203BE718E5E3}" type="pres">
      <dgm:prSet presAssocID="{F6D5DF47-B741-4E3F-A324-3C3F2B72C5D7}" presName="parentLin" presStyleCnt="0"/>
      <dgm:spPr/>
    </dgm:pt>
    <dgm:pt modelId="{46053DC7-5D28-410C-84B0-CF669907CC6B}" type="pres">
      <dgm:prSet presAssocID="{F6D5DF47-B741-4E3F-A324-3C3F2B72C5D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9CF3E29-77BE-4D39-AACE-D79C8CBF345A}" type="pres">
      <dgm:prSet presAssocID="{F6D5DF47-B741-4E3F-A324-3C3F2B72C5D7}" presName="parentText" presStyleLbl="node1" presStyleIdx="1" presStyleCnt="4" custLinFactNeighborX="-3031" custLinFactNeighborY="94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3041E-A8A8-4A13-B07F-4AE4DC30CECB}" type="pres">
      <dgm:prSet presAssocID="{F6D5DF47-B741-4E3F-A324-3C3F2B72C5D7}" presName="negativeSpace" presStyleCnt="0"/>
      <dgm:spPr/>
    </dgm:pt>
    <dgm:pt modelId="{43BF7F7B-DF45-4B24-84F2-9D74B2A0847F}" type="pres">
      <dgm:prSet presAssocID="{F6D5DF47-B741-4E3F-A324-3C3F2B72C5D7}" presName="childText" presStyleLbl="conFgAcc1" presStyleIdx="1" presStyleCnt="4">
        <dgm:presLayoutVars>
          <dgm:bulletEnabled val="1"/>
        </dgm:presLayoutVars>
      </dgm:prSet>
      <dgm:spPr/>
    </dgm:pt>
    <dgm:pt modelId="{9475BB24-D044-4F7D-8A68-55BDEB801A7D}" type="pres">
      <dgm:prSet presAssocID="{DBAAC628-5300-41D9-A95E-3430E1BCC3C8}" presName="spaceBetweenRectangles" presStyleCnt="0"/>
      <dgm:spPr/>
    </dgm:pt>
    <dgm:pt modelId="{7FFA3E47-620B-447A-89D7-2781885FB132}" type="pres">
      <dgm:prSet presAssocID="{6941539C-D342-40CE-9F4B-62FB0A0B1B2D}" presName="parentLin" presStyleCnt="0"/>
      <dgm:spPr/>
    </dgm:pt>
    <dgm:pt modelId="{48C649D7-2266-4014-B290-1F4622313E3E}" type="pres">
      <dgm:prSet presAssocID="{6941539C-D342-40CE-9F4B-62FB0A0B1B2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B30333A-93A3-42C2-AD57-E348BB8CE15D}" type="pres">
      <dgm:prSet presAssocID="{6941539C-D342-40CE-9F4B-62FB0A0B1B2D}" presName="parentText" presStyleLbl="node1" presStyleIdx="2" presStyleCnt="4" custLinFactNeighborX="-3031" custLinFactNeighborY="38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E3064-7ECD-47E9-918E-A86F84A94EBB}" type="pres">
      <dgm:prSet presAssocID="{6941539C-D342-40CE-9F4B-62FB0A0B1B2D}" presName="negativeSpace" presStyleCnt="0"/>
      <dgm:spPr/>
    </dgm:pt>
    <dgm:pt modelId="{E5ECE263-103F-4D65-BF3E-5B192D9CC43E}" type="pres">
      <dgm:prSet presAssocID="{6941539C-D342-40CE-9F4B-62FB0A0B1B2D}" presName="childText" presStyleLbl="conFgAcc1" presStyleIdx="2" presStyleCnt="4" custLinFactY="906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91012-4C68-4EBF-93F0-A8BDB4FD2C9D}" type="pres">
      <dgm:prSet presAssocID="{BB4399E4-6AA3-4D8C-B739-86BC9CA3679D}" presName="spaceBetweenRectangles" presStyleCnt="0"/>
      <dgm:spPr/>
    </dgm:pt>
    <dgm:pt modelId="{0DABA128-03EF-46C4-ADC2-46BDE473D084}" type="pres">
      <dgm:prSet presAssocID="{3EEACFF1-D934-469F-B6DB-EF4FC80E0E6F}" presName="parentLin" presStyleCnt="0"/>
      <dgm:spPr/>
    </dgm:pt>
    <dgm:pt modelId="{323BF77B-74A3-4B97-99D2-39E0CE500DFD}" type="pres">
      <dgm:prSet presAssocID="{3EEACFF1-D934-469F-B6DB-EF4FC80E0E6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D604154-3490-457B-8DD6-7F2AD8965BE8}" type="pres">
      <dgm:prSet presAssocID="{3EEACFF1-D934-469F-B6DB-EF4FC80E0E6F}" presName="parentText" presStyleLbl="node1" presStyleIdx="3" presStyleCnt="4" custScaleY="1730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957DE-94F5-463A-AC91-19FD1B5647AA}" type="pres">
      <dgm:prSet presAssocID="{3EEACFF1-D934-469F-B6DB-EF4FC80E0E6F}" presName="negativeSpace" presStyleCnt="0"/>
      <dgm:spPr/>
    </dgm:pt>
    <dgm:pt modelId="{CCA4165A-B939-4FE4-9C74-A9C35E8F76D9}" type="pres">
      <dgm:prSet presAssocID="{3EEACFF1-D934-469F-B6DB-EF4FC80E0E6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C5F0DD1-7405-4BE2-923C-EF1D629BEACC}" srcId="{6D2BA8C2-6B2E-4CFA-9430-2CC0FDDFA9B4}" destId="{3EEACFF1-D934-469F-B6DB-EF4FC80E0E6F}" srcOrd="3" destOrd="0" parTransId="{C61F472F-353F-471D-9FAD-371F59306D26}" sibTransId="{BDD69B70-85D7-4B0B-B6E6-E70769F5BF27}"/>
    <dgm:cxn modelId="{342AFDC7-84A9-43E9-9182-76FC7FF6EDAD}" type="presOf" srcId="{6D2BA8C2-6B2E-4CFA-9430-2CC0FDDFA9B4}" destId="{2A16D058-E54E-4BA4-83D4-1AAC9819F015}" srcOrd="0" destOrd="0" presId="urn:microsoft.com/office/officeart/2005/8/layout/list1"/>
    <dgm:cxn modelId="{404FCB85-ED25-4607-939A-154FD94A2B7F}" type="presOf" srcId="{F6D5DF47-B741-4E3F-A324-3C3F2B72C5D7}" destId="{46053DC7-5D28-410C-84B0-CF669907CC6B}" srcOrd="0" destOrd="0" presId="urn:microsoft.com/office/officeart/2005/8/layout/list1"/>
    <dgm:cxn modelId="{C5566BCF-33C8-465E-8238-1A80C6E031FB}" type="presOf" srcId="{3EEACFF1-D934-469F-B6DB-EF4FC80E0E6F}" destId="{323BF77B-74A3-4B97-99D2-39E0CE500DFD}" srcOrd="0" destOrd="0" presId="urn:microsoft.com/office/officeart/2005/8/layout/list1"/>
    <dgm:cxn modelId="{6512849A-D38D-4494-8776-CFFD4AB99488}" srcId="{6D2BA8C2-6B2E-4CFA-9430-2CC0FDDFA9B4}" destId="{F6D5DF47-B741-4E3F-A324-3C3F2B72C5D7}" srcOrd="1" destOrd="0" parTransId="{CDDA5EC3-0B85-4833-8696-B4250039938B}" sibTransId="{DBAAC628-5300-41D9-A95E-3430E1BCC3C8}"/>
    <dgm:cxn modelId="{EE95EA1D-F55D-472B-AED5-50B5DC6D607F}" type="presOf" srcId="{5D4BE4EC-F3A2-4E5A-AEF4-8B75ABAF3B5B}" destId="{62323D29-E666-4669-BF54-E292DE68D9AA}" srcOrd="0" destOrd="0" presId="urn:microsoft.com/office/officeart/2005/8/layout/list1"/>
    <dgm:cxn modelId="{0CF24B19-CCC6-40E6-8076-0AFB8F5EDFD2}" type="presOf" srcId="{F6D5DF47-B741-4E3F-A324-3C3F2B72C5D7}" destId="{B9CF3E29-77BE-4D39-AACE-D79C8CBF345A}" srcOrd="1" destOrd="0" presId="urn:microsoft.com/office/officeart/2005/8/layout/list1"/>
    <dgm:cxn modelId="{4C0B6EC7-8D47-4145-94B6-DAE3EF95ED8B}" type="presOf" srcId="{6941539C-D342-40CE-9F4B-62FB0A0B1B2D}" destId="{DB30333A-93A3-42C2-AD57-E348BB8CE15D}" srcOrd="1" destOrd="0" presId="urn:microsoft.com/office/officeart/2005/8/layout/list1"/>
    <dgm:cxn modelId="{5F8E733E-9885-4EBE-B254-8C1D5E8552F6}" srcId="{6D2BA8C2-6B2E-4CFA-9430-2CC0FDDFA9B4}" destId="{5D4BE4EC-F3A2-4E5A-AEF4-8B75ABAF3B5B}" srcOrd="0" destOrd="0" parTransId="{400BF1B6-8C09-4EDC-9101-52B0D7D8358F}" sibTransId="{DABBD530-0396-4D86-B7EB-4ACFAFA2D2F8}"/>
    <dgm:cxn modelId="{9EE60757-4B11-4EBD-A3E4-18337EE7A4DF}" type="presOf" srcId="{5D4BE4EC-F3A2-4E5A-AEF4-8B75ABAF3B5B}" destId="{84EC8C24-AF0C-48CD-AC18-39519E94A40D}" srcOrd="1" destOrd="0" presId="urn:microsoft.com/office/officeart/2005/8/layout/list1"/>
    <dgm:cxn modelId="{AB0BAD6F-2CE4-4A6B-AA85-4259331C6D86}" srcId="{6D2BA8C2-6B2E-4CFA-9430-2CC0FDDFA9B4}" destId="{6941539C-D342-40CE-9F4B-62FB0A0B1B2D}" srcOrd="2" destOrd="0" parTransId="{005A47A2-EC26-4D4B-9F56-27C68663492B}" sibTransId="{BB4399E4-6AA3-4D8C-B739-86BC9CA3679D}"/>
    <dgm:cxn modelId="{E1CAC52A-DF6E-4AAE-8633-5457B2862A04}" type="presOf" srcId="{3EEACFF1-D934-469F-B6DB-EF4FC80E0E6F}" destId="{3D604154-3490-457B-8DD6-7F2AD8965BE8}" srcOrd="1" destOrd="0" presId="urn:microsoft.com/office/officeart/2005/8/layout/list1"/>
    <dgm:cxn modelId="{75B1BB4D-463B-4D37-A46B-5934DDC63401}" type="presOf" srcId="{6941539C-D342-40CE-9F4B-62FB0A0B1B2D}" destId="{48C649D7-2266-4014-B290-1F4622313E3E}" srcOrd="0" destOrd="0" presId="urn:microsoft.com/office/officeart/2005/8/layout/list1"/>
    <dgm:cxn modelId="{F3A9ADBE-336F-498A-B6BB-FDDF481F25B3}" type="presParOf" srcId="{2A16D058-E54E-4BA4-83D4-1AAC9819F015}" destId="{C61D1E00-2AE2-4DFA-9CEF-74D09DC5FD29}" srcOrd="0" destOrd="0" presId="urn:microsoft.com/office/officeart/2005/8/layout/list1"/>
    <dgm:cxn modelId="{07FDB9C1-5382-4430-A599-2E292C53F08E}" type="presParOf" srcId="{C61D1E00-2AE2-4DFA-9CEF-74D09DC5FD29}" destId="{62323D29-E666-4669-BF54-E292DE68D9AA}" srcOrd="0" destOrd="0" presId="urn:microsoft.com/office/officeart/2005/8/layout/list1"/>
    <dgm:cxn modelId="{412C97F7-5D24-494C-8DA5-C2446D9E3A4E}" type="presParOf" srcId="{C61D1E00-2AE2-4DFA-9CEF-74D09DC5FD29}" destId="{84EC8C24-AF0C-48CD-AC18-39519E94A40D}" srcOrd="1" destOrd="0" presId="urn:microsoft.com/office/officeart/2005/8/layout/list1"/>
    <dgm:cxn modelId="{441754FD-BFA6-4CE7-B488-3C4FE455257D}" type="presParOf" srcId="{2A16D058-E54E-4BA4-83D4-1AAC9819F015}" destId="{8C41481C-CDF6-47BA-AB3D-4AB3EE44AD7F}" srcOrd="1" destOrd="0" presId="urn:microsoft.com/office/officeart/2005/8/layout/list1"/>
    <dgm:cxn modelId="{B39C2CE1-5936-4B17-AA6B-0162090150A0}" type="presParOf" srcId="{2A16D058-E54E-4BA4-83D4-1AAC9819F015}" destId="{6AD5831D-D67D-4500-A275-0405F1BF31CD}" srcOrd="2" destOrd="0" presId="urn:microsoft.com/office/officeart/2005/8/layout/list1"/>
    <dgm:cxn modelId="{3192BC9A-57CD-4314-AD4D-F45CFEE13A73}" type="presParOf" srcId="{2A16D058-E54E-4BA4-83D4-1AAC9819F015}" destId="{BBCF5C1E-5B4C-4DB5-93BA-F04DAE50A341}" srcOrd="3" destOrd="0" presId="urn:microsoft.com/office/officeart/2005/8/layout/list1"/>
    <dgm:cxn modelId="{EDC80A63-5F75-4C23-A8A1-78C6536A4997}" type="presParOf" srcId="{2A16D058-E54E-4BA4-83D4-1AAC9819F015}" destId="{022BB37D-63E4-4CDF-9F8A-203BE718E5E3}" srcOrd="4" destOrd="0" presId="urn:microsoft.com/office/officeart/2005/8/layout/list1"/>
    <dgm:cxn modelId="{65F4A141-04CD-4A96-96A9-9C69B3A4F598}" type="presParOf" srcId="{022BB37D-63E4-4CDF-9F8A-203BE718E5E3}" destId="{46053DC7-5D28-410C-84B0-CF669907CC6B}" srcOrd="0" destOrd="0" presId="urn:microsoft.com/office/officeart/2005/8/layout/list1"/>
    <dgm:cxn modelId="{835F36D5-3E73-4E72-9531-5BF6BECF39DC}" type="presParOf" srcId="{022BB37D-63E4-4CDF-9F8A-203BE718E5E3}" destId="{B9CF3E29-77BE-4D39-AACE-D79C8CBF345A}" srcOrd="1" destOrd="0" presId="urn:microsoft.com/office/officeart/2005/8/layout/list1"/>
    <dgm:cxn modelId="{59831817-917A-4F91-AD3B-36E1875026E5}" type="presParOf" srcId="{2A16D058-E54E-4BA4-83D4-1AAC9819F015}" destId="{0AA3041E-A8A8-4A13-B07F-4AE4DC30CECB}" srcOrd="5" destOrd="0" presId="urn:microsoft.com/office/officeart/2005/8/layout/list1"/>
    <dgm:cxn modelId="{FA50E4D1-E0AC-4093-B774-875569AD2F87}" type="presParOf" srcId="{2A16D058-E54E-4BA4-83D4-1AAC9819F015}" destId="{43BF7F7B-DF45-4B24-84F2-9D74B2A0847F}" srcOrd="6" destOrd="0" presId="urn:microsoft.com/office/officeart/2005/8/layout/list1"/>
    <dgm:cxn modelId="{93F064B6-F119-4ED5-8AE0-7082DE8185CA}" type="presParOf" srcId="{2A16D058-E54E-4BA4-83D4-1AAC9819F015}" destId="{9475BB24-D044-4F7D-8A68-55BDEB801A7D}" srcOrd="7" destOrd="0" presId="urn:microsoft.com/office/officeart/2005/8/layout/list1"/>
    <dgm:cxn modelId="{3A29FF71-259D-4DC7-9F60-27681364B84E}" type="presParOf" srcId="{2A16D058-E54E-4BA4-83D4-1AAC9819F015}" destId="{7FFA3E47-620B-447A-89D7-2781885FB132}" srcOrd="8" destOrd="0" presId="urn:microsoft.com/office/officeart/2005/8/layout/list1"/>
    <dgm:cxn modelId="{C0E736E1-1D13-4A85-A008-5ADE3394D395}" type="presParOf" srcId="{7FFA3E47-620B-447A-89D7-2781885FB132}" destId="{48C649D7-2266-4014-B290-1F4622313E3E}" srcOrd="0" destOrd="0" presId="urn:microsoft.com/office/officeart/2005/8/layout/list1"/>
    <dgm:cxn modelId="{F2D5C173-4578-4F4A-AEC5-077FE74A24B3}" type="presParOf" srcId="{7FFA3E47-620B-447A-89D7-2781885FB132}" destId="{DB30333A-93A3-42C2-AD57-E348BB8CE15D}" srcOrd="1" destOrd="0" presId="urn:microsoft.com/office/officeart/2005/8/layout/list1"/>
    <dgm:cxn modelId="{723A2EB3-90B1-4ADB-9B84-52E1C015A206}" type="presParOf" srcId="{2A16D058-E54E-4BA4-83D4-1AAC9819F015}" destId="{57FE3064-7ECD-47E9-918E-A86F84A94EBB}" srcOrd="9" destOrd="0" presId="urn:microsoft.com/office/officeart/2005/8/layout/list1"/>
    <dgm:cxn modelId="{A68E1CF1-BDC8-4011-827D-9EE22F3736BC}" type="presParOf" srcId="{2A16D058-E54E-4BA4-83D4-1AAC9819F015}" destId="{E5ECE263-103F-4D65-BF3E-5B192D9CC43E}" srcOrd="10" destOrd="0" presId="urn:microsoft.com/office/officeart/2005/8/layout/list1"/>
    <dgm:cxn modelId="{908EA363-D88D-4C2D-8502-F099434B9CBB}" type="presParOf" srcId="{2A16D058-E54E-4BA4-83D4-1AAC9819F015}" destId="{67391012-4C68-4EBF-93F0-A8BDB4FD2C9D}" srcOrd="11" destOrd="0" presId="urn:microsoft.com/office/officeart/2005/8/layout/list1"/>
    <dgm:cxn modelId="{21FAAD3A-FB26-47BB-B480-2D27C91B9873}" type="presParOf" srcId="{2A16D058-E54E-4BA4-83D4-1AAC9819F015}" destId="{0DABA128-03EF-46C4-ADC2-46BDE473D084}" srcOrd="12" destOrd="0" presId="urn:microsoft.com/office/officeart/2005/8/layout/list1"/>
    <dgm:cxn modelId="{EB8CDA5B-9122-4F52-8EAF-7910407F1D8B}" type="presParOf" srcId="{0DABA128-03EF-46C4-ADC2-46BDE473D084}" destId="{323BF77B-74A3-4B97-99D2-39E0CE500DFD}" srcOrd="0" destOrd="0" presId="urn:microsoft.com/office/officeart/2005/8/layout/list1"/>
    <dgm:cxn modelId="{42886782-9A32-4880-BEA3-23D6DE145DA5}" type="presParOf" srcId="{0DABA128-03EF-46C4-ADC2-46BDE473D084}" destId="{3D604154-3490-457B-8DD6-7F2AD8965BE8}" srcOrd="1" destOrd="0" presId="urn:microsoft.com/office/officeart/2005/8/layout/list1"/>
    <dgm:cxn modelId="{704552DA-BAB9-4C18-8DCA-6BE8A22AD37C}" type="presParOf" srcId="{2A16D058-E54E-4BA4-83D4-1AAC9819F015}" destId="{531957DE-94F5-463A-AC91-19FD1B5647AA}" srcOrd="13" destOrd="0" presId="urn:microsoft.com/office/officeart/2005/8/layout/list1"/>
    <dgm:cxn modelId="{5AA0B9D3-7514-4194-A49F-2B653B361F0D}" type="presParOf" srcId="{2A16D058-E54E-4BA4-83D4-1AAC9819F015}" destId="{CCA4165A-B939-4FE4-9C74-A9C35E8F76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904F0-D57E-4DF1-AC4C-5F218BFDC45D}">
      <dsp:nvSpPr>
        <dsp:cNvPr id="0" name=""/>
        <dsp:cNvSpPr/>
      </dsp:nvSpPr>
      <dsp:spPr>
        <a:xfrm>
          <a:off x="0" y="0"/>
          <a:ext cx="9426733" cy="2559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В ходе проведенных проверок юридических лиц и индивидуальных предпринимателей, работодателям в </a:t>
          </a:r>
          <a:r>
            <a:rPr lang="ru-RU" sz="2700" b="1" kern="1200" dirty="0" smtClean="0">
              <a:solidFill>
                <a:schemeClr val="tx1"/>
              </a:solidFill>
            </a:rPr>
            <a:t>2023 г. было </a:t>
          </a:r>
          <a:r>
            <a:rPr lang="ru-RU" sz="2700" b="1" u="sng" kern="1200" dirty="0" smtClean="0">
              <a:solidFill>
                <a:schemeClr val="tx1"/>
              </a:solidFill>
            </a:rPr>
            <a:t>выдано 134</a:t>
          </a:r>
          <a:r>
            <a:rPr lang="en-US" sz="2700" b="1" u="sng" kern="1200" dirty="0" smtClean="0">
              <a:solidFill>
                <a:schemeClr val="tx1"/>
              </a:solidFill>
            </a:rPr>
            <a:t> </a:t>
          </a:r>
          <a:r>
            <a:rPr lang="ru-RU" sz="2700" b="1" u="sng" kern="1200" dirty="0" smtClean="0">
              <a:solidFill>
                <a:schemeClr val="tx1"/>
              </a:solidFill>
            </a:rPr>
            <a:t>( в 2022 году – 414) обязательных для исполнения предписаний</a:t>
          </a:r>
          <a:endParaRPr lang="ru-RU" sz="2700" b="1" u="sng" kern="1200" dirty="0">
            <a:solidFill>
              <a:schemeClr val="tx1"/>
            </a:solidFill>
          </a:endParaRPr>
        </a:p>
      </dsp:txBody>
      <dsp:txXfrm>
        <a:off x="74968" y="74968"/>
        <a:ext cx="6781182" cy="2409669"/>
      </dsp:txXfrm>
    </dsp:sp>
    <dsp:sp modelId="{4BB667A6-7DAF-4FAC-8550-A98C7BB10904}">
      <dsp:nvSpPr>
        <dsp:cNvPr id="0" name=""/>
        <dsp:cNvSpPr/>
      </dsp:nvSpPr>
      <dsp:spPr>
        <a:xfrm>
          <a:off x="1663541" y="3128407"/>
          <a:ext cx="9426733" cy="2559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u="sng" kern="1200" dirty="0" smtClean="0">
              <a:solidFill>
                <a:schemeClr val="tx1"/>
              </a:solidFill>
            </a:rPr>
            <a:t>доля устраненных нарушений </a:t>
          </a:r>
          <a:r>
            <a:rPr lang="ru-RU" sz="2700" kern="1200" dirty="0" smtClean="0">
              <a:solidFill>
                <a:schemeClr val="tx1"/>
              </a:solidFill>
            </a:rPr>
            <a:t>трудовых прав граждан в выявленных нарушениях трудового законодательства составила </a:t>
          </a:r>
          <a:r>
            <a:rPr lang="ru-RU" sz="2700" b="1" u="sng" kern="1200" dirty="0" smtClean="0">
              <a:solidFill>
                <a:schemeClr val="tx1"/>
              </a:solidFill>
            </a:rPr>
            <a:t>98 %</a:t>
          </a:r>
          <a:endParaRPr lang="ru-RU" sz="2700" b="1" u="sng" kern="1200" dirty="0">
            <a:solidFill>
              <a:schemeClr val="tx1"/>
            </a:solidFill>
          </a:endParaRPr>
        </a:p>
      </dsp:txBody>
      <dsp:txXfrm>
        <a:off x="1738509" y="3203375"/>
        <a:ext cx="5949512" cy="2409669"/>
      </dsp:txXfrm>
    </dsp:sp>
    <dsp:sp modelId="{A0AF604C-BA1B-44F8-9DCE-9D0C5BC35592}">
      <dsp:nvSpPr>
        <dsp:cNvPr id="0" name=""/>
        <dsp:cNvSpPr/>
      </dsp:nvSpPr>
      <dsp:spPr>
        <a:xfrm>
          <a:off x="7762989" y="2012134"/>
          <a:ext cx="1663743" cy="16637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137331" y="2012134"/>
        <a:ext cx="915059" cy="1251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5831D-D67D-4500-A275-0405F1BF31CD}">
      <dsp:nvSpPr>
        <dsp:cNvPr id="0" name=""/>
        <dsp:cNvSpPr/>
      </dsp:nvSpPr>
      <dsp:spPr>
        <a:xfrm>
          <a:off x="0" y="382579"/>
          <a:ext cx="1188132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C8C24-AF0C-48CD-AC18-39519E94A40D}">
      <dsp:nvSpPr>
        <dsp:cNvPr id="0" name=""/>
        <dsp:cNvSpPr/>
      </dsp:nvSpPr>
      <dsp:spPr>
        <a:xfrm>
          <a:off x="594066" y="13579"/>
          <a:ext cx="831692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0" tIns="0" rIns="31436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Не проведение работодателями СОУТ</a:t>
          </a: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30092" y="49605"/>
        <a:ext cx="8244872" cy="665948"/>
      </dsp:txXfrm>
    </dsp:sp>
    <dsp:sp modelId="{43BF7F7B-DF45-4B24-84F2-9D74B2A0847F}">
      <dsp:nvSpPr>
        <dsp:cNvPr id="0" name=""/>
        <dsp:cNvSpPr/>
      </dsp:nvSpPr>
      <dsp:spPr>
        <a:xfrm>
          <a:off x="0" y="1516579"/>
          <a:ext cx="1188132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F3E29-77BE-4D39-AACE-D79C8CBF345A}">
      <dsp:nvSpPr>
        <dsp:cNvPr id="0" name=""/>
        <dsp:cNvSpPr/>
      </dsp:nvSpPr>
      <dsp:spPr>
        <a:xfrm>
          <a:off x="576059" y="1217099"/>
          <a:ext cx="831692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0" tIns="0" rIns="31436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Недоведение</a:t>
          </a: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результатов СОУТ до сведения работников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12085" y="1253125"/>
        <a:ext cx="8244872" cy="665948"/>
      </dsp:txXfrm>
    </dsp:sp>
    <dsp:sp modelId="{E5ECE263-103F-4D65-BF3E-5B192D9CC43E}">
      <dsp:nvSpPr>
        <dsp:cNvPr id="0" name=""/>
        <dsp:cNvSpPr/>
      </dsp:nvSpPr>
      <dsp:spPr>
        <a:xfrm>
          <a:off x="0" y="2842663"/>
          <a:ext cx="1188132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0333A-93A3-42C2-AD57-E348BB8CE15D}">
      <dsp:nvSpPr>
        <dsp:cNvPr id="0" name=""/>
        <dsp:cNvSpPr/>
      </dsp:nvSpPr>
      <dsp:spPr>
        <a:xfrm>
          <a:off x="576059" y="2310073"/>
          <a:ext cx="831692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0" tIns="0" rIns="31436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Игнорирование результатов СОУТ при реализации мероприятий по улучшению условий ОТ 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12085" y="2346099"/>
        <a:ext cx="8244872" cy="665948"/>
      </dsp:txXfrm>
    </dsp:sp>
    <dsp:sp modelId="{CCA4165A-B939-4FE4-9C74-A9C35E8F76D9}">
      <dsp:nvSpPr>
        <dsp:cNvPr id="0" name=""/>
        <dsp:cNvSpPr/>
      </dsp:nvSpPr>
      <dsp:spPr>
        <a:xfrm>
          <a:off x="0" y="4323976"/>
          <a:ext cx="1188132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04154-3490-457B-8DD6-7F2AD8965BE8}">
      <dsp:nvSpPr>
        <dsp:cNvPr id="0" name=""/>
        <dsp:cNvSpPr/>
      </dsp:nvSpPr>
      <dsp:spPr>
        <a:xfrm>
          <a:off x="594066" y="3415579"/>
          <a:ext cx="8316924" cy="1277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0" tIns="0" rIns="314360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</a:rPr>
            <a:t>Непредоставление</a:t>
          </a:r>
          <a:r>
            <a:rPr lang="ru-RU" sz="2400" kern="1200" dirty="0" smtClean="0">
              <a:solidFill>
                <a:schemeClr val="tx1"/>
              </a:solidFill>
            </a:rPr>
            <a:t> работникам, занятым на работах с вредными и (или) опасными условиями труда установленных законодательством гарантий и компенсаций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56423" y="3477936"/>
        <a:ext cx="8192210" cy="1152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6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9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2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КОЛИЧЕСТВО ВЫЯВЛЕННЫХ НАРУШЕНИЙ ТРУДОВОГО ЗАКОНОДАТЕЛЬСТВА ПРИ ПРОВЕДЕНИИ ПРОВЕРОК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0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4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98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4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98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pPr rtl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884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pPr rtl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9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560" y="1371600"/>
            <a:ext cx="10969943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01.08.2016</a:t>
            </a: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324" y="3331698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01.08.2016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01.08.2016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01.08.2016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045" y="609600"/>
            <a:ext cx="9446339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045" y="2507786"/>
            <a:ext cx="9446339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01.08.2016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3649" y="6416676"/>
            <a:ext cx="1015735" cy="365125"/>
          </a:xfrm>
        </p:spPr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01.08.2016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73050"/>
            <a:ext cx="10969943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1754" y="1535113"/>
            <a:ext cx="538763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441" y="2362201"/>
            <a:ext cx="5385514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362201"/>
            <a:ext cx="538763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01.08.2016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01.08.2016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01.08.2016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442" y="1524001"/>
            <a:ext cx="4010039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01.08.2016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609600"/>
            <a:ext cx="7313295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1831975"/>
            <a:ext cx="7313295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1166787"/>
            <a:ext cx="7313295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01.08.2016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441" y="1600200"/>
            <a:ext cx="1096994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441" y="6416676"/>
            <a:ext cx="2844059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01.08.2016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4515" y="6416676"/>
            <a:ext cx="3859795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0"/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3649" y="6416676"/>
            <a:ext cx="1015735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 lang="ru-RU" smtClean="0"/>
              <a:pPr rt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674" y="1772816"/>
            <a:ext cx="10453524" cy="778099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ФЕДЕРАЛЬНАЯ СЛУЖБА ПО ТРУДУ И ЗАНЯТОСТИ</a:t>
            </a:r>
            <a:endParaRPr lang="ru-RU" sz="3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9837" y="3631035"/>
            <a:ext cx="11089231" cy="264219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dirty="0" smtClean="0">
                <a:cs typeface="Times New Roman" pitchFamily="16" charset="0"/>
              </a:rPr>
              <a:t>Обзор </a:t>
            </a:r>
            <a:r>
              <a:rPr lang="ru-RU" sz="2400" b="1" dirty="0">
                <a:cs typeface="Times New Roman" pitchFamily="16" charset="0"/>
              </a:rPr>
              <a:t>анализа правоприменительной практики контрольно-надзорной деятельности в сфере труда и расследования несчастных случаев, в том числе в целях выявления и устранения устаревших, дублирующих и избыточных обязательных требований, устранения избыточных контрольно-надзорных </a:t>
            </a:r>
            <a:r>
              <a:rPr lang="ru-RU" sz="2400" b="1" dirty="0" smtClean="0">
                <a:cs typeface="Times New Roman" pitchFamily="16" charset="0"/>
              </a:rPr>
              <a:t>функций</a:t>
            </a:r>
            <a:endParaRPr lang="ru-RU" sz="2400" b="1" dirty="0">
              <a:cs typeface="Times New Roman" pitchFamily="16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dirty="0">
                <a:cs typeface="Times New Roman" pitchFamily="16" charset="0"/>
              </a:rPr>
              <a:t>за </a:t>
            </a:r>
            <a:r>
              <a:rPr lang="ru-RU" sz="2400" b="1" dirty="0" smtClean="0">
                <a:cs typeface="Times New Roman" pitchFamily="16" charset="0"/>
              </a:rPr>
              <a:t>первое полугодие 2023 год</a:t>
            </a:r>
            <a:endParaRPr lang="ru-RU" sz="2400" b="1" dirty="0">
              <a:cs typeface="Times New Roman" pitchFamily="1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1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89956" y="2708922"/>
            <a:ext cx="8640960" cy="922115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ГОСУДАРСТВЕННАЯ ИНСПЕКЦИЯ ТРУДА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В МОСКОВСКОЙ ОБЛАСТИ</a:t>
            </a:r>
          </a:p>
        </p:txBody>
      </p:sp>
      <p:pic>
        <p:nvPicPr>
          <p:cNvPr id="11" name="Picture 2" descr="C:\Users\Nikita\Desktop\Презентация ГИТ\1_pic4_452x302_222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089" y="-171400"/>
            <a:ext cx="2239499" cy="21328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46340" y="6273227"/>
            <a:ext cx="1010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г. Москва</a:t>
            </a:r>
          </a:p>
          <a:p>
            <a:pPr algn="ctr"/>
            <a:r>
              <a:rPr lang="ru-RU" sz="1600" dirty="0" smtClean="0"/>
              <a:t>2023 г.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116635"/>
            <a:ext cx="11089231" cy="86409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ВЫЯВЛЕННЫХ НАРУШЕНИЙ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697638"/>
              </p:ext>
            </p:extLst>
          </p:nvPr>
        </p:nvGraphicFramePr>
        <p:xfrm>
          <a:off x="981844" y="980728"/>
          <a:ext cx="1101722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7" y="116635"/>
            <a:ext cx="11161239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РАСПРОСТРАНЕННЫЕ НАРУШЕНИЯ ПО ОПЛАТЕ ТРУДА: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980728"/>
            <a:ext cx="11089231" cy="56886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200" dirty="0"/>
              <a:t>невыплата работникам заработной платы в полном размере (нарушение абзаца 5 части 1 статьи 21 ТК РФ); </a:t>
            </a:r>
          </a:p>
          <a:p>
            <a:pPr lvl="0"/>
            <a:r>
              <a:rPr lang="ru-RU" sz="3200" dirty="0"/>
              <a:t>нарушение сроков выплаты заработной платы (нарушение статьи 136 ТК РФ);</a:t>
            </a:r>
          </a:p>
          <a:p>
            <a:pPr lvl="0"/>
            <a:r>
              <a:rPr lang="ru-RU" sz="3200" dirty="0"/>
              <a:t>невыплата причитающихся средств при увольнении работника (нарушение статьи 140 ТК РФ); </a:t>
            </a:r>
          </a:p>
          <a:p>
            <a:pPr lvl="0"/>
            <a:r>
              <a:rPr lang="ru-RU" sz="3200" dirty="0"/>
              <a:t>нарушение сроков оплаты отпуска (нарушение статьи 136 ТК РФ); </a:t>
            </a:r>
          </a:p>
          <a:p>
            <a:pPr lvl="0"/>
            <a:r>
              <a:rPr lang="ru-RU" sz="3200" dirty="0"/>
              <a:t>отсутствие повышенной оплаты труда за работу во вредных и (или) опасных условиях труда и в местностях с особыми климатическими условиями (нарушение статей 146, 147, 148, 315, 316, 317 ТК РФ).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0"/>
            <a:ext cx="10360501" cy="4581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соответствии со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ст.ст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360.1, 357 ТК РФ в 2023 году выдано 7 предписаний с разъяснениями порядка принятия решения о принудительном исполнении, направлено 56 решений о принудительном исполнении в ГУ ФССП МО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12</a:t>
            </a:fld>
            <a:endParaRPr lang="ru-RU"/>
          </a:p>
        </p:txBody>
      </p:sp>
      <p:pic>
        <p:nvPicPr>
          <p:cNvPr id="1026" name="Picture 2" descr="C:\Users\sokolenko_o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11" y="4365104"/>
            <a:ext cx="3591286" cy="23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5"/>
            <a:ext cx="10360501" cy="14401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 субъектов с задержкой заработной платы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587708"/>
              </p:ext>
            </p:extLst>
          </p:nvPr>
        </p:nvGraphicFramePr>
        <p:xfrm>
          <a:off x="981844" y="1340768"/>
          <a:ext cx="1101722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0"/>
            <a:ext cx="10360501" cy="22048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Общая сумма задолженности на 30.06.2023 701,737 млн. руб. перед 5657  работниками в 81 организации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135635"/>
              </p:ext>
            </p:extLst>
          </p:nvPr>
        </p:nvGraphicFramePr>
        <p:xfrm>
          <a:off x="837828" y="2132856"/>
          <a:ext cx="1116123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5"/>
            <a:ext cx="10360501" cy="72007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Произведенные выплаты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052603"/>
              </p:ext>
            </p:extLst>
          </p:nvPr>
        </p:nvGraphicFramePr>
        <p:xfrm>
          <a:off x="981844" y="1340768"/>
          <a:ext cx="1101722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9" y="116632"/>
            <a:ext cx="11233247" cy="19442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Распространенные нарушения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норм трудового законодательства,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регулирующие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порядок оформления и расторжения трудовых договоров: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204864"/>
            <a:ext cx="12071076" cy="465313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части 2 статьи 57 ТК РФ (отсутствие в трудовых договорах обязательных </a:t>
            </a:r>
            <a:r>
              <a:rPr lang="ru-RU" dirty="0" smtClean="0"/>
              <a:t>условий);</a:t>
            </a:r>
            <a:endParaRPr lang="ru-RU" dirty="0"/>
          </a:p>
          <a:p>
            <a:pPr lvl="0"/>
            <a:r>
              <a:rPr lang="ru-RU" dirty="0"/>
              <a:t>части 4 статьи 57 ТК РФ (внесение в трудовой договор условий, ухудшающих положение работника по сравнению с трудовым законодательством);</a:t>
            </a:r>
          </a:p>
          <a:p>
            <a:pPr lvl="0"/>
            <a:r>
              <a:rPr lang="ru-RU" dirty="0"/>
              <a:t>части 2 статьи 58 ТК РФ (заключение срочных трудовых договоров без достаточных правовых оснований);</a:t>
            </a:r>
          </a:p>
          <a:p>
            <a:pPr lvl="0"/>
            <a:r>
              <a:rPr lang="ru-RU" dirty="0"/>
              <a:t>статьи 67 ТК РФ (не оформление с работниками трудовых договоров в письменном виде, отсутствие на экземпляре трудового договора, хранящегося у работодателя, подписи работника);</a:t>
            </a:r>
          </a:p>
          <a:p>
            <a:pPr lvl="0"/>
            <a:r>
              <a:rPr lang="ru-RU" dirty="0"/>
              <a:t>статьи 79 ТК РФ (расторжение трудового договора без предупреждения работников за три дня до окончания срока действия срочного трудового договора); </a:t>
            </a:r>
          </a:p>
          <a:p>
            <a:pPr lvl="0"/>
            <a:r>
              <a:rPr lang="ru-RU" dirty="0"/>
              <a:t>статей 86, 87 ТК РФ (отсутствие регламентированного порядка хранения и использования персональных данных работников);</a:t>
            </a:r>
          </a:p>
          <a:p>
            <a:pPr lvl="0"/>
            <a:r>
              <a:rPr lang="ru-RU" dirty="0"/>
              <a:t>части 4 статьи 84.1 ТК РФ (невыдача трудовых книжек работникам в день прекращения с ними трудового договора, не направление работникам уведомления о необходимости явиться для получения трудовой книжки либо получения согласия на отправление ее по почте);</a:t>
            </a:r>
          </a:p>
          <a:p>
            <a:pPr lvl="0"/>
            <a:r>
              <a:rPr lang="ru-RU" dirty="0"/>
              <a:t>статьи 137 ТК РФ (включение в заключаемые с работниками трудовые договора условий, не соответствующих положениям трудового </a:t>
            </a:r>
            <a:r>
              <a:rPr lang="ru-RU" dirty="0" smtClean="0"/>
              <a:t>законодательства);</a:t>
            </a:r>
            <a:endParaRPr lang="ru-RU" dirty="0"/>
          </a:p>
          <a:p>
            <a:pPr lvl="0"/>
            <a:r>
              <a:rPr lang="ru-RU" dirty="0"/>
              <a:t>статьи 180 ТК РФ (уведомление работников об увольнении в связи с сокращением численности или штата менее чем за два месяца до расторжения трудового договора).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88641"/>
            <a:ext cx="10360501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 расследованных и подлежащих учёту несчастных случаев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3FA4C32-E3F6-4805-BC33-DA5A4979982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311262"/>
              </p:ext>
            </p:extLst>
          </p:nvPr>
        </p:nvGraphicFramePr>
        <p:xfrm>
          <a:off x="609600" y="1600200"/>
          <a:ext cx="10969625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058669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88640"/>
            <a:ext cx="10360501" cy="11521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Взаимодействие с органами следствия и прокуратурой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3FA4C32-E3F6-4805-BC33-DA5A4979982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123582"/>
              </p:ext>
            </p:extLst>
          </p:nvPr>
        </p:nvGraphicFramePr>
        <p:xfrm>
          <a:off x="609600" y="1600200"/>
          <a:ext cx="10969625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12538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2"/>
            <a:ext cx="10360501" cy="136815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Виды(типы) смертельных несчастных случаев 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334536"/>
              </p:ext>
            </p:extLst>
          </p:nvPr>
        </p:nvGraphicFramePr>
        <p:xfrm>
          <a:off x="1036911" y="981076"/>
          <a:ext cx="11050328" cy="568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E5B9F-DA91-4EF8-8D0D-AD7EF9C7112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94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ПРОВЕРКИ ПО ВОПРОСАМ СОБЛЮДЕНИЯ ЗАКОНОДАТЕЛЬСТВА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359846"/>
              </p:ext>
            </p:extLst>
          </p:nvPr>
        </p:nvGraphicFramePr>
        <p:xfrm>
          <a:off x="939343" y="1484784"/>
          <a:ext cx="1113173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2"/>
            <a:ext cx="10360501" cy="136815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Виды(типы) групповых несчастных случаев 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419810"/>
              </p:ext>
            </p:extLst>
          </p:nvPr>
        </p:nvGraphicFramePr>
        <p:xfrm>
          <a:off x="1036911" y="981076"/>
          <a:ext cx="11050328" cy="568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E5B9F-DA91-4EF8-8D0D-AD7EF9C7112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50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2"/>
            <a:ext cx="10360501" cy="136815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Виды(типы) тяжёлых несчастных случаев 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807113"/>
              </p:ext>
            </p:extLst>
          </p:nvPr>
        </p:nvGraphicFramePr>
        <p:xfrm>
          <a:off x="1036911" y="981076"/>
          <a:ext cx="11050328" cy="568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E5B9F-DA91-4EF8-8D0D-AD7EF9C7112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11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3"/>
            <a:ext cx="10360501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Причины смертельных несчастных случаев 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184938"/>
              </p:ext>
            </p:extLst>
          </p:nvPr>
        </p:nvGraphicFramePr>
        <p:xfrm>
          <a:off x="677171" y="981076"/>
          <a:ext cx="11050328" cy="576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6031F-F489-49BE-9A95-9D1C1D0D7C3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0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3"/>
            <a:ext cx="10360501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Причины групповых несчастных случаев 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817125"/>
              </p:ext>
            </p:extLst>
          </p:nvPr>
        </p:nvGraphicFramePr>
        <p:xfrm>
          <a:off x="677171" y="981076"/>
          <a:ext cx="11050328" cy="576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6031F-F489-49BE-9A95-9D1C1D0D7C3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66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3"/>
            <a:ext cx="10360501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Причины тяжёлых несчастных случаев 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68790"/>
              </p:ext>
            </p:extLst>
          </p:nvPr>
        </p:nvGraphicFramePr>
        <p:xfrm>
          <a:off x="693812" y="981076"/>
          <a:ext cx="11050328" cy="576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6031F-F489-49BE-9A95-9D1C1D0D7C3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85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274639"/>
            <a:ext cx="10360501" cy="7060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Анализ исполнения предписаний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60886"/>
              </p:ext>
            </p:extLst>
          </p:nvPr>
        </p:nvGraphicFramePr>
        <p:xfrm>
          <a:off x="981076" y="981077"/>
          <a:ext cx="11090275" cy="568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6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5"/>
            <a:ext cx="10360501" cy="72007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Предписания по категориям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541490"/>
              </p:ext>
            </p:extLst>
          </p:nvPr>
        </p:nvGraphicFramePr>
        <p:xfrm>
          <a:off x="981844" y="1340768"/>
          <a:ext cx="1101722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6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3"/>
            <a:ext cx="10360501" cy="792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 нарушений порядка проведения 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непроведения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СОУТ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167978"/>
              </p:ext>
            </p:extLst>
          </p:nvPr>
        </p:nvGraphicFramePr>
        <p:xfrm>
          <a:off x="893014" y="908051"/>
          <a:ext cx="11122276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76F2-D967-47B7-ADF1-92FAAFADC7B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14220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нарушения в сфере специальной оценки условий труда: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447299"/>
              </p:ext>
            </p:extLst>
          </p:nvPr>
        </p:nvGraphicFramePr>
        <p:xfrm>
          <a:off x="117750" y="1701804"/>
          <a:ext cx="11881320" cy="496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9B63E-3819-4CAC-968E-4D1AA7AE1B65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04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5"/>
            <a:ext cx="10360501" cy="72007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Административная ответственность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28920"/>
              </p:ext>
            </p:extLst>
          </p:nvPr>
        </p:nvGraphicFramePr>
        <p:xfrm>
          <a:off x="981844" y="764704"/>
          <a:ext cx="11089231" cy="597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594316"/>
              </p:ext>
            </p:extLst>
          </p:nvPr>
        </p:nvGraphicFramePr>
        <p:xfrm>
          <a:off x="981844" y="260648"/>
          <a:ext cx="10597381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3"/>
            <a:ext cx="10360501" cy="13819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Практика привлечения к административной ответственности лиц, виновных в допущенных нарушениях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814326"/>
              </p:ext>
            </p:extLst>
          </p:nvPr>
        </p:nvGraphicFramePr>
        <p:xfrm>
          <a:off x="909837" y="1484784"/>
          <a:ext cx="1108923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3"/>
            <a:ext cx="10360501" cy="138196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Нарушение установленных законодательством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порядка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сроков представления сведений (документов) в территориальные органы Фонда пенсионного и социального страхования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452100"/>
              </p:ext>
            </p:extLst>
          </p:nvPr>
        </p:nvGraphicFramePr>
        <p:xfrm>
          <a:off x="909837" y="1484784"/>
          <a:ext cx="1108923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3"/>
            <a:ext cx="10360501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Сумма наложенных штрафов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577821"/>
              </p:ext>
            </p:extLst>
          </p:nvPr>
        </p:nvGraphicFramePr>
        <p:xfrm>
          <a:off x="981844" y="764704"/>
          <a:ext cx="1101722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2"/>
            <a:ext cx="10360501" cy="1800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Постановления </a:t>
            </a:r>
            <a:r>
              <a:rPr lang="ru-RU" sz="2800" dirty="0">
                <a:solidFill>
                  <a:schemeClr val="tx1"/>
                </a:solidFill>
              </a:rPr>
              <a:t>о назначении административных наказаний в виде </a:t>
            </a:r>
            <a:r>
              <a:rPr lang="ru-RU" sz="2800" b="1" u="sng" dirty="0" smtClean="0">
                <a:solidFill>
                  <a:schemeClr val="tx1"/>
                </a:solidFill>
              </a:rPr>
              <a:t>предупреждения</a:t>
            </a:r>
            <a:endParaRPr lang="ru-RU" sz="28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322805"/>
              </p:ext>
            </p:extLst>
          </p:nvPr>
        </p:nvGraphicFramePr>
        <p:xfrm>
          <a:off x="909837" y="1772816"/>
          <a:ext cx="11089231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2"/>
            <a:ext cx="10360501" cy="1800200"/>
          </a:xfrm>
        </p:spPr>
        <p:txBody>
          <a:bodyPr>
            <a:noAutofit/>
          </a:bodyPr>
          <a:lstStyle/>
          <a:p>
            <a:r>
              <a:rPr lang="ru-RU" sz="28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Предостережения </a:t>
            </a:r>
            <a:r>
              <a:rPr lang="ru-RU" sz="28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недопустимости </a:t>
            </a:r>
            <a:r>
              <a:rPr lang="ru-RU" sz="28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нарушений обязательных </a:t>
            </a:r>
            <a:r>
              <a:rPr lang="ru-RU" sz="28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требований</a:t>
            </a:r>
            <a:endParaRPr lang="ru-RU" sz="28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021230"/>
              </p:ext>
            </p:extLst>
          </p:nvPr>
        </p:nvGraphicFramePr>
        <p:xfrm>
          <a:off x="909837" y="1772816"/>
          <a:ext cx="11089231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35</a:t>
            </a:fld>
            <a:endParaRPr lang="ru-RU"/>
          </a:p>
        </p:txBody>
      </p:sp>
      <p:pic>
        <p:nvPicPr>
          <p:cNvPr id="3075" name="Picture 3" descr="C:\Users\sokolenko_o\Desktop\wYNeRXOjdoTrY54Sqnue8Cq4yXM7DjI2hPC5Duj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0"/>
            <a:ext cx="7272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3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36</a:t>
            </a:fld>
            <a:endParaRPr lang="ru-RU"/>
          </a:p>
        </p:txBody>
      </p:sp>
      <p:pic>
        <p:nvPicPr>
          <p:cNvPr id="4098" name="Picture 2" descr="C:\Users\sokolenko_o\Desktop\ssRZrBLew3HqSQisjY8Yl67JZGLKJq7Pse6ELvP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0"/>
          <a:stretch/>
        </p:blipFill>
        <p:spPr bwMode="auto">
          <a:xfrm>
            <a:off x="2349996" y="0"/>
            <a:ext cx="7560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 соответствии со ст. 52 ФЗ №248 от 31.07.2020 г. должностными лицами Государственной инспекции труда в Московской области были проведены: 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688940"/>
              </p:ext>
            </p:extLst>
          </p:nvPr>
        </p:nvGraphicFramePr>
        <p:xfrm>
          <a:off x="609600" y="1600200"/>
          <a:ext cx="10969625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749698"/>
              </p:ext>
            </p:extLst>
          </p:nvPr>
        </p:nvGraphicFramePr>
        <p:xfrm>
          <a:off x="981839" y="1412778"/>
          <a:ext cx="10081124" cy="5128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2"/>
                <a:gridCol w="5040562"/>
              </a:tblGrid>
              <a:tr h="159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Категория риска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Периодичность проведения плановых проверок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872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умеренный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раз в 6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лет (1289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effectLst/>
                        </a:rPr>
                        <a:t>орг-ий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858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средний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раз в 5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лет (293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effectLst/>
                        </a:rPr>
                        <a:t>орг-ий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925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значительный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 раз в 3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года (147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effectLst/>
                        </a:rPr>
                        <a:t>орг-ий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88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раз в 2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года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(254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effectLst/>
                        </a:rPr>
                        <a:t>орг-ии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38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81845" y="188642"/>
            <a:ext cx="10081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ea typeface="+mj-ea"/>
                <a:cs typeface="+mj-cs"/>
              </a:rPr>
              <a:t>РИСК-ОРИЕНТИРОВАННЫЙ ПОДХОД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5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1125860" y="908720"/>
            <a:ext cx="10360501" cy="18722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БЛАГОДАРЮ 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ЗА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ВНИМАНИЕ!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4" name="Подзаголовок 7"/>
          <p:cNvSpPr txBox="1">
            <a:spLocks noGrp="1"/>
          </p:cNvSpPr>
          <p:nvPr>
            <p:ph idx="1"/>
          </p:nvPr>
        </p:nvSpPr>
        <p:spPr>
          <a:xfrm>
            <a:off x="1485900" y="3573018"/>
            <a:ext cx="10021476" cy="170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dirty="0" err="1" smtClean="0">
                <a:latin typeface="Georgia" pitchFamily="18" charset="0"/>
              </a:rPr>
              <a:t>Врио</a:t>
            </a:r>
            <a:r>
              <a:rPr lang="ru-RU" sz="2400" dirty="0" smtClean="0">
                <a:latin typeface="Georgia" pitchFamily="18" charset="0"/>
              </a:rPr>
              <a:t> руководителя Государственной инспекции труда 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в Московской области</a:t>
            </a:r>
          </a:p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b="1" dirty="0" err="1" smtClean="0">
                <a:latin typeface="Georgia" pitchFamily="18" charset="0"/>
              </a:rPr>
              <a:t>Айзитулина</a:t>
            </a:r>
            <a:r>
              <a:rPr lang="ru-RU" b="1" dirty="0" smtClean="0">
                <a:latin typeface="Georgia" pitchFamily="18" charset="0"/>
              </a:rPr>
              <a:t> Нелли </a:t>
            </a:r>
            <a:r>
              <a:rPr lang="ru-RU" b="1" dirty="0" err="1" smtClean="0">
                <a:latin typeface="Georgia" pitchFamily="18" charset="0"/>
              </a:rPr>
              <a:t>Нур-Ахметовна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 rtl="0"/>
              <a:t>39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3"/>
            <a:ext cx="10360501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 ПЛАНОВЫХ ПРОВЕРОК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264981"/>
              </p:ext>
            </p:extLst>
          </p:nvPr>
        </p:nvGraphicFramePr>
        <p:xfrm>
          <a:off x="909837" y="1124744"/>
          <a:ext cx="1108923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3"/>
            <a:ext cx="10360501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Срабатывание индикаторов риска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596168"/>
              </p:ext>
            </p:extLst>
          </p:nvPr>
        </p:nvGraphicFramePr>
        <p:xfrm>
          <a:off x="909837" y="1124744"/>
          <a:ext cx="1108923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3"/>
            <a:ext cx="1036050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Внеплановые проверки по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индикаторам риска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153680"/>
              </p:ext>
            </p:extLst>
          </p:nvPr>
        </p:nvGraphicFramePr>
        <p:xfrm>
          <a:off x="837828" y="980728"/>
          <a:ext cx="1108923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1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400" dirty="0">
                <a:solidFill>
                  <a:prstClr val="black"/>
                </a:solidFill>
              </a:rPr>
              <a:t>Количество проведенных внеплановых проверок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822809"/>
              </p:ext>
            </p:extLst>
          </p:nvPr>
        </p:nvGraphicFramePr>
        <p:xfrm>
          <a:off x="909837" y="1412776"/>
          <a:ext cx="1116123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4" y="116635"/>
            <a:ext cx="10360501" cy="7200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ПОСТУПИВШИХ 5,9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ТЫСЯЧ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ОБРАЩЕНИЙ ГРАЖДАН (в 2022 году – 9,1 т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ысяч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обращений)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947650"/>
              </p:ext>
            </p:extLst>
          </p:nvPr>
        </p:nvGraphicFramePr>
        <p:xfrm>
          <a:off x="909836" y="764704"/>
          <a:ext cx="11161713" cy="597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23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09837" y="116632"/>
            <a:ext cx="11089231" cy="1584176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ВЫЯВЛЕННЫХ НАРУШЕНИЙ ТРУДОВОГО ЗАКОНОДАТЕЛЬСТВА ПРИ ПРОВЕДЕНИИ ПРОВЕРОК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C014DD1E-5D91-48A3-AD6D-45FBA980D106}" type="slidenum">
              <a:rPr lang="ru-RU" smtClean="0"/>
              <a:pPr rtl="0"/>
              <a:t>9</a:t>
            </a:fld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95590254"/>
              </p:ext>
            </p:extLst>
          </p:nvPr>
        </p:nvGraphicFramePr>
        <p:xfrm>
          <a:off x="981844" y="908720"/>
          <a:ext cx="1101722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5088</TotalTime>
  <Words>920</Words>
  <Application>Microsoft Office PowerPoint</Application>
  <PresentationFormat>Произвольный</PresentationFormat>
  <Paragraphs>191</Paragraphs>
  <Slides>39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ФЕДЕРАЛЬНАЯ СЛУЖБА ПО ТРУДУ И ЗАНЯТОСТИ</vt:lpstr>
      <vt:lpstr>ПРОВЕРКИ ПО ВОПРОСАМ СОБЛЮДЕНИЯ ЗАКОНОДАТЕЛЬСТВА</vt:lpstr>
      <vt:lpstr>Презентация PowerPoint</vt:lpstr>
      <vt:lpstr>КОЛИЧЕСТВО ПЛАНОВЫХ ПРОВЕРОК</vt:lpstr>
      <vt:lpstr>Срабатывание индикаторов риска</vt:lpstr>
      <vt:lpstr>Внеплановые проверки по индикаторам риска</vt:lpstr>
      <vt:lpstr>Количество проведенных внеплановых проверок</vt:lpstr>
      <vt:lpstr>АНАЛИЗ ПОСТУПИВШИХ 5,9 ТЫСЯЧ ОБРАЩЕНИЙ ГРАЖДАН (в 2022 году – 9,1 тысяч обращений)</vt:lpstr>
      <vt:lpstr>КОЛИЧЕСТВО ВЫЯВЛЕННЫХ НАРУШЕНИЙ ТРУДОВОГО ЗАКОНОДАТЕЛЬСТВА ПРИ ПРОВЕДЕНИИ ПРОВЕРОК </vt:lpstr>
      <vt:lpstr>АНАЛИЗ ВЫЯВЛЕННЫХ НАРУШЕНИЙ</vt:lpstr>
      <vt:lpstr>РАСПРОСТРАНЕННЫЕ НАРУШЕНИЯ ПО ОПЛАТЕ ТРУДА:</vt:lpstr>
      <vt:lpstr>В соответствии со ст.ст. 360.1, 357 ТК РФ в 2023 году выдано 7 предписаний с разъяснениями порядка принятия решения о принудительном исполнении, направлено 56 решений о принудительном исполнении в ГУ ФССП МО</vt:lpstr>
      <vt:lpstr>Количество субъектов с задержкой заработной платы</vt:lpstr>
      <vt:lpstr>Общая сумма задолженности на 30.06.2023 701,737 млн. руб. перед 5657  работниками в 81 организации</vt:lpstr>
      <vt:lpstr>Произведенные выплаты </vt:lpstr>
      <vt:lpstr>Распространенные нарушения норм трудового законодательства, регулирующие порядок оформления и расторжения трудовых договоров:</vt:lpstr>
      <vt:lpstr>Количество расследованных и подлежащих учёту несчастных случаев </vt:lpstr>
      <vt:lpstr>Взаимодействие с органами следствия и прокуратурой</vt:lpstr>
      <vt:lpstr>Виды(типы) смертельных несчастных случаев :</vt:lpstr>
      <vt:lpstr>Виды(типы) групповых несчастных случаев :</vt:lpstr>
      <vt:lpstr>Виды(типы) тяжёлых несчастных случаев :</vt:lpstr>
      <vt:lpstr>Причины смертельных несчастных случаев :</vt:lpstr>
      <vt:lpstr>Причины групповых несчастных случаев :</vt:lpstr>
      <vt:lpstr>Причины тяжёлых несчастных случаев :</vt:lpstr>
      <vt:lpstr>Анализ исполнения предписаний</vt:lpstr>
      <vt:lpstr>Предписания по категориям</vt:lpstr>
      <vt:lpstr>Количество нарушений порядка проведения (непроведения) СОУТ</vt:lpstr>
      <vt:lpstr>Основные нарушения в сфере специальной оценки условий труда:</vt:lpstr>
      <vt:lpstr>Административная ответственность</vt:lpstr>
      <vt:lpstr>Практика привлечения к административной ответственности лиц, виновных в допущенных нарушениях</vt:lpstr>
      <vt:lpstr>Нарушение установленных законодательством порядка и сроков представления сведений (документов) в территориальные органы Фонда пенсионного и социального страхования</vt:lpstr>
      <vt:lpstr>Сумма наложенных штрафов</vt:lpstr>
      <vt:lpstr>Постановления о назначении административных наказаний в виде предупреждения</vt:lpstr>
      <vt:lpstr>Предостережения о недопустимости нарушений обязательных требований</vt:lpstr>
      <vt:lpstr>Презентация PowerPoint</vt:lpstr>
      <vt:lpstr>Презентация PowerPoint</vt:lpstr>
      <vt:lpstr>В соответствии со ст. 52 ФЗ №248 от 31.07.2020 г. должностными лицами Государственной инспекции труда в Московской области были проведены: </vt:lpstr>
      <vt:lpstr>Презентация PowerPoint</vt:lpstr>
      <vt:lpstr>БЛАГОДАРЮ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Nikita</dc:creator>
  <cp:lastModifiedBy>Оксана Соколенко</cp:lastModifiedBy>
  <cp:revision>299</cp:revision>
  <cp:lastPrinted>2023-07-20T13:35:12Z</cp:lastPrinted>
  <dcterms:created xsi:type="dcterms:W3CDTF">2017-04-19T15:32:09Z</dcterms:created>
  <dcterms:modified xsi:type="dcterms:W3CDTF">2023-07-26T09:15:19Z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